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55" r:id="rId1"/>
  </p:sldMasterIdLst>
  <p:notesMasterIdLst>
    <p:notesMasterId r:id="rId34"/>
  </p:notesMasterIdLst>
  <p:handoutMasterIdLst>
    <p:handoutMasterId r:id="rId35"/>
  </p:handoutMasterIdLst>
  <p:sldIdLst>
    <p:sldId id="328" r:id="rId2"/>
    <p:sldId id="395" r:id="rId3"/>
    <p:sldId id="287" r:id="rId4"/>
    <p:sldId id="353" r:id="rId5"/>
    <p:sldId id="408" r:id="rId6"/>
    <p:sldId id="351" r:id="rId7"/>
    <p:sldId id="405" r:id="rId8"/>
    <p:sldId id="366" r:id="rId9"/>
    <p:sldId id="365" r:id="rId10"/>
    <p:sldId id="407" r:id="rId11"/>
    <p:sldId id="406" r:id="rId12"/>
    <p:sldId id="410" r:id="rId13"/>
    <p:sldId id="411" r:id="rId14"/>
    <p:sldId id="409" r:id="rId15"/>
    <p:sldId id="361" r:id="rId16"/>
    <p:sldId id="355" r:id="rId17"/>
    <p:sldId id="368" r:id="rId18"/>
    <p:sldId id="372" r:id="rId19"/>
    <p:sldId id="397" r:id="rId20"/>
    <p:sldId id="404" r:id="rId21"/>
    <p:sldId id="399" r:id="rId22"/>
    <p:sldId id="369" r:id="rId23"/>
    <p:sldId id="373" r:id="rId24"/>
    <p:sldId id="374" r:id="rId25"/>
    <p:sldId id="398" r:id="rId26"/>
    <p:sldId id="388" r:id="rId27"/>
    <p:sldId id="387" r:id="rId28"/>
    <p:sldId id="385" r:id="rId29"/>
    <p:sldId id="391" r:id="rId30"/>
    <p:sldId id="394" r:id="rId31"/>
    <p:sldId id="392" r:id="rId32"/>
    <p:sldId id="389" r:id="rId33"/>
  </p:sldIdLst>
  <p:sldSz cx="6858000" cy="5143500"/>
  <p:notesSz cx="6858000" cy="9144000"/>
  <p:embeddedFontLst>
    <p:embeddedFont>
      <p:font typeface="Calibri" panose="020F0502020204030204" pitchFamily="34" charset="0"/>
      <p:regular r:id="rId36"/>
      <p:bold r:id="rId37"/>
      <p:italic r:id="rId38"/>
      <p:boldItalic r:id="rId39"/>
    </p:embeddedFont>
    <p:embeddedFont>
      <p:font typeface="Palatino Linotype" panose="02040502050505030304" pitchFamily="18" charset="0"/>
      <p:regular r:id="rId40"/>
      <p:bold r:id="rId41"/>
      <p:italic r:id="rId42"/>
      <p:boldItalic r:id="rId43"/>
    </p:embeddedFont>
    <p:embeddedFont>
      <p:font typeface="Roboto Condensed" panose="020B0604020202020204" charset="0"/>
      <p:regular r:id="rId44"/>
      <p:bold r:id="rId45"/>
      <p:italic r:id="rId46"/>
      <p:boldItalic r:id="rId47"/>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orient="horz" pos="3162" userDrawn="1">
          <p15:clr>
            <a:srgbClr val="A4A3A4"/>
          </p15:clr>
        </p15:guide>
        <p15:guide id="3" orient="horz" pos="2414" userDrawn="1">
          <p15:clr>
            <a:srgbClr val="A4A3A4"/>
          </p15:clr>
        </p15:guide>
        <p15:guide id="5" orient="horz" pos="2867" userDrawn="1">
          <p15:clr>
            <a:srgbClr val="A4A3A4"/>
          </p15:clr>
        </p15:guide>
        <p15:guide id="6" orient="horz" pos="214" userDrawn="1">
          <p15:clr>
            <a:srgbClr val="A4A3A4"/>
          </p15:clr>
        </p15:guide>
        <p15:guide id="7" orient="horz" pos="696" userDrawn="1">
          <p15:clr>
            <a:srgbClr val="A4A3A4"/>
          </p15:clr>
        </p15:guide>
        <p15:guide id="8" orient="horz" pos="2709" userDrawn="1">
          <p15:clr>
            <a:srgbClr val="A4A3A4"/>
          </p15:clr>
        </p15:guide>
        <p15:guide id="9" pos="1514" userDrawn="1">
          <p15:clr>
            <a:srgbClr val="A4A3A4"/>
          </p15:clr>
        </p15:guide>
        <p15:guide id="10" pos="1292" userDrawn="1">
          <p15:clr>
            <a:srgbClr val="A4A3A4"/>
          </p15:clr>
        </p15:guide>
        <p15:guide id="11" pos="4106" userDrawn="1">
          <p15:clr>
            <a:srgbClr val="A4A3A4"/>
          </p15:clr>
        </p15:guide>
        <p15:guide id="12" pos="221" userDrawn="1">
          <p15:clr>
            <a:srgbClr val="A4A3A4"/>
          </p15:clr>
        </p15:guide>
        <p15:guide id="13" pos="3025" userDrawn="1">
          <p15:clr>
            <a:srgbClr val="A4A3A4"/>
          </p15:clr>
        </p15:guide>
        <p15:guide id="14" pos="2809" userDrawn="1">
          <p15:clr>
            <a:srgbClr val="A4A3A4"/>
          </p15:clr>
        </p15:guide>
        <p15:guide id="15" pos="2378" userDrawn="1">
          <p15:clr>
            <a:srgbClr val="A4A3A4"/>
          </p15:clr>
        </p15:guide>
        <p15:guide id="16" pos="433" userDrawn="1">
          <p15:clr>
            <a:srgbClr val="A4A3A4"/>
          </p15:clr>
        </p15:guide>
        <p15:guide id="17" pos="648" userDrawn="1">
          <p15:clr>
            <a:srgbClr val="A4A3A4"/>
          </p15:clr>
        </p15:guide>
        <p15:guide id="18" pos="867" userDrawn="1">
          <p15:clr>
            <a:srgbClr val="A4A3A4"/>
          </p15:clr>
        </p15:guide>
        <p15:guide id="19" pos="1082" userDrawn="1">
          <p15:clr>
            <a:srgbClr val="A4A3A4"/>
          </p15:clr>
        </p15:guide>
        <p15:guide id="20" pos="1734" userDrawn="1">
          <p15:clr>
            <a:srgbClr val="A4A3A4"/>
          </p15:clr>
        </p15:guide>
        <p15:guide id="21" pos="1946" userDrawn="1">
          <p15:clr>
            <a:srgbClr val="A4A3A4"/>
          </p15:clr>
        </p15:guide>
        <p15:guide id="22" pos="2160" userDrawn="1">
          <p15:clr>
            <a:srgbClr val="A4A3A4"/>
          </p15:clr>
        </p15:guide>
        <p15:guide id="23" pos="2594" userDrawn="1">
          <p15:clr>
            <a:srgbClr val="A4A3A4"/>
          </p15:clr>
        </p15:guide>
        <p15:guide id="25" pos="3453" userDrawn="1">
          <p15:clr>
            <a:srgbClr val="A4A3A4"/>
          </p15:clr>
        </p15:guide>
        <p15:guide id="26" pos="3674" userDrawn="1">
          <p15:clr>
            <a:srgbClr val="A4A3A4"/>
          </p15:clr>
        </p15:guide>
        <p15:guide id="27" pos="3890" userDrawn="1">
          <p15:clr>
            <a:srgbClr val="A4A3A4"/>
          </p15:clr>
        </p15:guide>
        <p15:guide id="28" orient="horz" pos="3153" userDrawn="1">
          <p15:clr>
            <a:srgbClr val="A4A3A4"/>
          </p15:clr>
        </p15:guide>
        <p15:guide id="29" orient="horz" pos="2836" userDrawn="1">
          <p15:clr>
            <a:srgbClr val="A4A3A4"/>
          </p15:clr>
        </p15:guide>
        <p15:guide id="30" pos="324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7921"/>
    <a:srgbClr val="002F5D"/>
    <a:srgbClr val="384519"/>
    <a:srgbClr val="5B0503"/>
    <a:srgbClr val="104E28"/>
    <a:srgbClr val="FFFFFF"/>
    <a:srgbClr val="BD9F21"/>
    <a:srgbClr val="FFC864"/>
    <a:srgbClr val="FFBE64"/>
    <a:srgbClr val="F0AA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85" autoAdjust="0"/>
    <p:restoredTop sz="68356" autoAdjust="0"/>
  </p:normalViewPr>
  <p:slideViewPr>
    <p:cSldViewPr snapToGrid="0" snapToObjects="1">
      <p:cViewPr varScale="1">
        <p:scale>
          <a:sx n="117" d="100"/>
          <a:sy n="117" d="100"/>
        </p:scale>
        <p:origin x="2190" y="96"/>
      </p:cViewPr>
      <p:guideLst>
        <p:guide orient="horz" pos="1620"/>
        <p:guide orient="horz" pos="3162"/>
        <p:guide orient="horz" pos="2414"/>
        <p:guide orient="horz" pos="2867"/>
        <p:guide orient="horz" pos="214"/>
        <p:guide orient="horz" pos="696"/>
        <p:guide orient="horz" pos="2709"/>
        <p:guide pos="1514"/>
        <p:guide pos="1292"/>
        <p:guide pos="4106"/>
        <p:guide pos="221"/>
        <p:guide pos="3025"/>
        <p:guide pos="2809"/>
        <p:guide pos="2378"/>
        <p:guide pos="433"/>
        <p:guide pos="648"/>
        <p:guide pos="867"/>
        <p:guide pos="1082"/>
        <p:guide pos="1734"/>
        <p:guide pos="1946"/>
        <p:guide pos="2160"/>
        <p:guide pos="2594"/>
        <p:guide pos="3453"/>
        <p:guide pos="3674"/>
        <p:guide pos="3890"/>
        <p:guide orient="horz" pos="3153"/>
        <p:guide orient="horz" pos="2836"/>
        <p:guide pos="3241"/>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2772"/>
    </p:cViewPr>
  </p:sorterViewPr>
  <p:notesViewPr>
    <p:cSldViewPr snapToGrid="0" snapToObjects="1" showGuides="1">
      <p:cViewPr varScale="1">
        <p:scale>
          <a:sx n="96" d="100"/>
          <a:sy n="96" d="100"/>
        </p:scale>
        <p:origin x="3642" y="96"/>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52642F8-4030-468B-846F-DE3B6AB6CE0D}" type="datetimeFigureOut">
              <a:rPr lang="de-DE" smtClean="0"/>
              <a:t>02.05.2024</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A6AA542-7317-4AC6-A4A4-9C0CA7435764}" type="slidenum">
              <a:rPr lang="de-DE" smtClean="0"/>
              <a:t>‹Nr.›</a:t>
            </a:fld>
            <a:endParaRPr lang="de-DE"/>
          </a:p>
        </p:txBody>
      </p:sp>
    </p:spTree>
    <p:extLst>
      <p:ext uri="{BB962C8B-B14F-4D97-AF65-F5344CB8AC3E}">
        <p14:creationId xmlns:p14="http://schemas.microsoft.com/office/powerpoint/2010/main" val="260249628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AB2040-EA4D-4002-BC41-13AC0377AF84}" type="datetimeFigureOut">
              <a:rPr lang="de-DE" smtClean="0"/>
              <a:t>02.05.2024</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DADD7A-5464-40FD-B5CC-4CA36D7CC1F5}" type="slidenum">
              <a:rPr lang="de-DE" smtClean="0"/>
              <a:t>‹Nr.›</a:t>
            </a:fld>
            <a:endParaRPr lang="de-DE"/>
          </a:p>
        </p:txBody>
      </p:sp>
    </p:spTree>
    <p:extLst>
      <p:ext uri="{BB962C8B-B14F-4D97-AF65-F5344CB8AC3E}">
        <p14:creationId xmlns:p14="http://schemas.microsoft.com/office/powerpoint/2010/main" val="1495305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43000" y="685800"/>
            <a:ext cx="4572000" cy="3429000"/>
          </a:xfrm>
        </p:spPr>
      </p:sp>
      <p:sp>
        <p:nvSpPr>
          <p:cNvPr id="3" name="Notizenplatzhalter 2"/>
          <p:cNvSpPr>
            <a:spLocks noGrp="1"/>
          </p:cNvSpPr>
          <p:nvPr>
            <p:ph type="body" idx="1"/>
          </p:nvPr>
        </p:nvSpPr>
        <p:spPr/>
        <p:txBody>
          <a:bodyPr/>
          <a:lstStyle/>
          <a:p>
            <a:pPr marL="171450" indent="-171450">
              <a:buFontTx/>
              <a:buChar char="-"/>
            </a:pPr>
            <a:r>
              <a:rPr lang="de-DE" dirty="0" err="1"/>
              <a:t>Provocative</a:t>
            </a:r>
            <a:r>
              <a:rPr lang="de-DE" dirty="0"/>
              <a:t> title</a:t>
            </a:r>
          </a:p>
          <a:p>
            <a:pPr marL="171450" indent="-171450">
              <a:buFontTx/>
              <a:buChar char="-"/>
            </a:pPr>
            <a:r>
              <a:rPr lang="de-DE" dirty="0"/>
              <a:t>I </a:t>
            </a:r>
            <a:r>
              <a:rPr lang="de-DE" dirty="0" err="1"/>
              <a:t>want</a:t>
            </a:r>
            <a:r>
              <a:rPr lang="de-DE" dirty="0"/>
              <a:t> </a:t>
            </a:r>
            <a:r>
              <a:rPr lang="de-DE" dirty="0" err="1"/>
              <a:t>to</a:t>
            </a:r>
            <a:r>
              <a:rPr lang="de-DE" dirty="0"/>
              <a:t> </a:t>
            </a:r>
            <a:r>
              <a:rPr lang="de-DE" dirty="0" err="1"/>
              <a:t>tell</a:t>
            </a:r>
            <a:r>
              <a:rPr lang="de-DE" dirty="0"/>
              <a:t> </a:t>
            </a:r>
            <a:r>
              <a:rPr lang="de-DE" dirty="0" err="1"/>
              <a:t>you</a:t>
            </a:r>
            <a:r>
              <a:rPr lang="de-DE" dirty="0"/>
              <a:t> a </a:t>
            </a:r>
            <a:r>
              <a:rPr lang="de-DE" dirty="0" err="1"/>
              <a:t>story</a:t>
            </a:r>
            <a:r>
              <a:rPr lang="de-DE" dirty="0"/>
              <a:t> (sorry </a:t>
            </a:r>
            <a:r>
              <a:rPr lang="de-DE" dirty="0" err="1"/>
              <a:t>if</a:t>
            </a:r>
            <a:r>
              <a:rPr lang="de-DE" dirty="0"/>
              <a:t> </a:t>
            </a:r>
            <a:r>
              <a:rPr lang="de-DE" dirty="0" err="1"/>
              <a:t>its</a:t>
            </a:r>
            <a:r>
              <a:rPr lang="de-DE" dirty="0"/>
              <a:t> still a </a:t>
            </a:r>
            <a:r>
              <a:rPr lang="de-DE" dirty="0" err="1"/>
              <a:t>bit</a:t>
            </a:r>
            <a:r>
              <a:rPr lang="de-DE" dirty="0"/>
              <a:t> </a:t>
            </a:r>
            <a:r>
              <a:rPr lang="de-DE" dirty="0" err="1"/>
              <a:t>chaotic</a:t>
            </a:r>
            <a:r>
              <a:rPr lang="de-DE" dirty="0"/>
              <a:t>) and I </a:t>
            </a:r>
            <a:r>
              <a:rPr lang="de-DE" dirty="0" err="1"/>
              <a:t>want</a:t>
            </a:r>
            <a:r>
              <a:rPr lang="de-DE" dirty="0"/>
              <a:t> </a:t>
            </a:r>
            <a:r>
              <a:rPr lang="de-DE" dirty="0" err="1"/>
              <a:t>to</a:t>
            </a:r>
            <a:r>
              <a:rPr lang="de-DE" dirty="0"/>
              <a:t> </a:t>
            </a:r>
            <a:r>
              <a:rPr lang="de-DE" dirty="0" err="1"/>
              <a:t>convince</a:t>
            </a:r>
            <a:r>
              <a:rPr lang="de-DE" dirty="0"/>
              <a:t> </a:t>
            </a:r>
            <a:r>
              <a:rPr lang="de-DE" dirty="0" err="1"/>
              <a:t>you</a:t>
            </a:r>
            <a:r>
              <a:rPr lang="de-DE" dirty="0"/>
              <a:t> </a:t>
            </a:r>
            <a:r>
              <a:rPr lang="de-DE" dirty="0" err="1"/>
              <a:t>of</a:t>
            </a:r>
            <a:r>
              <a:rPr lang="de-DE" dirty="0"/>
              <a:t> </a:t>
            </a:r>
            <a:r>
              <a:rPr lang="de-DE" dirty="0" err="1"/>
              <a:t>my</a:t>
            </a:r>
            <a:r>
              <a:rPr lang="de-DE" dirty="0"/>
              <a:t> </a:t>
            </a:r>
            <a:r>
              <a:rPr lang="de-DE" dirty="0" err="1"/>
              <a:t>mission</a:t>
            </a:r>
            <a:r>
              <a:rPr lang="de-DE" dirty="0"/>
              <a:t> </a:t>
            </a:r>
          </a:p>
          <a:p>
            <a:pPr marL="171450" indent="-171450">
              <a:buFontTx/>
              <a:buChar char="-"/>
            </a:pPr>
            <a:endParaRPr lang="de-DE" dirty="0"/>
          </a:p>
          <a:p>
            <a:pPr marL="171450" indent="-171450">
              <a:buFontTx/>
              <a:buChar char="-"/>
            </a:pPr>
            <a:r>
              <a:rPr lang="de-DE" dirty="0"/>
              <a:t>Mission: </a:t>
            </a:r>
            <a:r>
              <a:rPr lang="de-DE" dirty="0" err="1"/>
              <a:t>naturalness</a:t>
            </a:r>
            <a:r>
              <a:rPr lang="de-DE" dirty="0"/>
              <a:t> </a:t>
            </a:r>
            <a:r>
              <a:rPr lang="de-DE" dirty="0" err="1"/>
              <a:t>is</a:t>
            </a:r>
            <a:r>
              <a:rPr lang="de-DE" dirty="0"/>
              <a:t> </a:t>
            </a:r>
            <a:r>
              <a:rPr lang="de-DE" dirty="0" err="1"/>
              <a:t>something</a:t>
            </a:r>
            <a:r>
              <a:rPr lang="de-DE" dirty="0"/>
              <a:t> </a:t>
            </a:r>
            <a:r>
              <a:rPr lang="de-DE" dirty="0" err="1"/>
              <a:t>we</a:t>
            </a:r>
            <a:r>
              <a:rPr lang="de-DE" dirty="0"/>
              <a:t> </a:t>
            </a:r>
            <a:r>
              <a:rPr lang="de-DE" dirty="0" err="1"/>
              <a:t>talk</a:t>
            </a:r>
            <a:r>
              <a:rPr lang="de-DE" dirty="0"/>
              <a:t> </a:t>
            </a:r>
            <a:r>
              <a:rPr lang="de-DE" dirty="0" err="1"/>
              <a:t>about</a:t>
            </a:r>
            <a:r>
              <a:rPr lang="de-DE" dirty="0"/>
              <a:t> -&gt; </a:t>
            </a:r>
            <a:r>
              <a:rPr lang="de-DE" dirty="0" err="1"/>
              <a:t>we</a:t>
            </a:r>
            <a:r>
              <a:rPr lang="de-DE" dirty="0"/>
              <a:t> </a:t>
            </a:r>
            <a:r>
              <a:rPr lang="de-DE" dirty="0" err="1"/>
              <a:t>should</a:t>
            </a:r>
            <a:r>
              <a:rPr lang="de-DE" dirty="0"/>
              <a:t> </a:t>
            </a:r>
            <a:r>
              <a:rPr lang="de-DE" dirty="0" err="1"/>
              <a:t>strive</a:t>
            </a:r>
            <a:r>
              <a:rPr lang="de-DE" dirty="0"/>
              <a:t> </a:t>
            </a:r>
            <a:r>
              <a:rPr lang="de-DE" dirty="0" err="1"/>
              <a:t>for</a:t>
            </a:r>
            <a:r>
              <a:rPr lang="de-DE" dirty="0"/>
              <a:t> a </a:t>
            </a:r>
            <a:r>
              <a:rPr lang="de-DE" dirty="0" err="1"/>
              <a:t>systematic</a:t>
            </a:r>
            <a:r>
              <a:rPr lang="de-DE" dirty="0"/>
              <a:t> </a:t>
            </a:r>
            <a:r>
              <a:rPr lang="de-DE" dirty="0" err="1"/>
              <a:t>understanding</a:t>
            </a:r>
            <a:r>
              <a:rPr lang="de-DE" dirty="0"/>
              <a:t> (</a:t>
            </a:r>
            <a:r>
              <a:rPr lang="de-DE" dirty="0" err="1"/>
              <a:t>pooling</a:t>
            </a:r>
            <a:r>
              <a:rPr lang="de-DE" dirty="0"/>
              <a:t> </a:t>
            </a:r>
            <a:r>
              <a:rPr lang="de-DE" dirty="0" err="1"/>
              <a:t>insight</a:t>
            </a:r>
            <a:r>
              <a:rPr lang="de-DE" dirty="0"/>
              <a:t> </a:t>
            </a:r>
            <a:r>
              <a:rPr lang="de-DE" dirty="0" err="1"/>
              <a:t>from</a:t>
            </a:r>
            <a:r>
              <a:rPr lang="de-DE" dirty="0"/>
              <a:t> all </a:t>
            </a:r>
            <a:r>
              <a:rPr lang="de-DE" dirty="0" err="1"/>
              <a:t>available</a:t>
            </a:r>
            <a:r>
              <a:rPr lang="de-DE" dirty="0"/>
              <a:t> </a:t>
            </a:r>
            <a:r>
              <a:rPr lang="de-DE" dirty="0" err="1"/>
              <a:t>angles</a:t>
            </a:r>
            <a:r>
              <a:rPr lang="de-DE" dirty="0"/>
              <a:t>)</a:t>
            </a:r>
          </a:p>
          <a:p>
            <a:pPr marL="171450" indent="-171450">
              <a:buFontTx/>
              <a:buChar char="-"/>
            </a:pPr>
            <a:endParaRPr lang="de-DE" dirty="0"/>
          </a:p>
          <a:p>
            <a:pPr marL="171450" indent="-171450">
              <a:buFontTx/>
              <a:buChar char="-"/>
            </a:pPr>
            <a:r>
              <a:rPr lang="de-DE" dirty="0"/>
              <a:t>Human </a:t>
            </a:r>
            <a:r>
              <a:rPr lang="de-DE" dirty="0" err="1"/>
              <a:t>voice</a:t>
            </a:r>
            <a:r>
              <a:rPr lang="de-DE" dirty="0"/>
              <a:t> </a:t>
            </a:r>
            <a:r>
              <a:rPr lang="de-DE" dirty="0" err="1"/>
              <a:t>perception</a:t>
            </a:r>
            <a:r>
              <a:rPr lang="de-DE" dirty="0"/>
              <a:t> </a:t>
            </a:r>
            <a:r>
              <a:rPr lang="de-DE" dirty="0" err="1"/>
              <a:t>can</a:t>
            </a:r>
            <a:r>
              <a:rPr lang="de-DE" dirty="0"/>
              <a:t> </a:t>
            </a:r>
            <a:r>
              <a:rPr lang="de-DE" dirty="0" err="1"/>
              <a:t>help</a:t>
            </a:r>
            <a:r>
              <a:rPr lang="de-DE" dirty="0"/>
              <a:t> </a:t>
            </a:r>
            <a:r>
              <a:rPr lang="de-DE" dirty="0" err="1"/>
              <a:t>to</a:t>
            </a:r>
            <a:r>
              <a:rPr lang="de-DE" dirty="0"/>
              <a:t> </a:t>
            </a:r>
            <a:r>
              <a:rPr lang="de-DE" dirty="0" err="1"/>
              <a:t>understand</a:t>
            </a:r>
            <a:r>
              <a:rPr lang="de-DE" dirty="0"/>
              <a:t> </a:t>
            </a:r>
            <a:r>
              <a:rPr lang="de-DE" dirty="0" err="1"/>
              <a:t>artificial</a:t>
            </a:r>
            <a:r>
              <a:rPr lang="de-DE" dirty="0"/>
              <a:t> </a:t>
            </a:r>
            <a:r>
              <a:rPr lang="de-DE" dirty="0" err="1"/>
              <a:t>voice</a:t>
            </a:r>
            <a:r>
              <a:rPr lang="de-DE" dirty="0"/>
              <a:t> </a:t>
            </a:r>
            <a:r>
              <a:rPr lang="de-DE" dirty="0" err="1"/>
              <a:t>perception</a:t>
            </a:r>
            <a:r>
              <a:rPr lang="de-DE" dirty="0"/>
              <a:t> and vice </a:t>
            </a:r>
            <a:r>
              <a:rPr lang="de-DE" dirty="0" err="1"/>
              <a:t>versa</a:t>
            </a:r>
            <a:endParaRPr lang="de-DE" dirty="0"/>
          </a:p>
          <a:p>
            <a:pPr marL="171450" indent="-171450">
              <a:buFontTx/>
              <a:buChar char="-"/>
            </a:pPr>
            <a:endParaRPr lang="de-DE" dirty="0"/>
          </a:p>
          <a:p>
            <a:pPr marL="171450" indent="-171450">
              <a:buFontTx/>
              <a:buChar char="-"/>
            </a:pPr>
            <a:endParaRPr lang="de-DE" dirty="0"/>
          </a:p>
          <a:p>
            <a:pPr marL="171450" indent="-171450">
              <a:buFontTx/>
              <a:buChar char="-"/>
            </a:pPr>
            <a:endParaRPr lang="de-DE" dirty="0"/>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DADD7A-5464-40FD-B5CC-4CA36D7CC1F5}" type="slidenum">
              <a:rPr kumimoji="0" lang="de-DE"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de-DE"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30517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r>
              <a:rPr lang="de-DE" dirty="0" err="1"/>
              <a:t>Defining</a:t>
            </a:r>
            <a:r>
              <a:rPr lang="de-DE" dirty="0"/>
              <a:t> </a:t>
            </a:r>
            <a:r>
              <a:rPr lang="de-DE" dirty="0" err="1"/>
              <a:t>naturalness</a:t>
            </a:r>
            <a:r>
              <a:rPr lang="de-DE" dirty="0"/>
              <a:t> </a:t>
            </a:r>
            <a:r>
              <a:rPr lang="de-DE" dirty="0" err="1"/>
              <a:t>is</a:t>
            </a:r>
            <a:r>
              <a:rPr lang="de-DE" dirty="0"/>
              <a:t> </a:t>
            </a:r>
            <a:r>
              <a:rPr lang="de-DE" dirty="0" err="1"/>
              <a:t>already</a:t>
            </a:r>
            <a:r>
              <a:rPr lang="de-DE" dirty="0"/>
              <a:t> a tough </a:t>
            </a:r>
            <a:r>
              <a:rPr lang="de-DE" dirty="0" err="1"/>
              <a:t>challenge</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10</a:t>
            </a:fld>
            <a:endParaRPr lang="de-DE"/>
          </a:p>
        </p:txBody>
      </p:sp>
    </p:spTree>
    <p:extLst>
      <p:ext uri="{BB962C8B-B14F-4D97-AF65-F5344CB8AC3E}">
        <p14:creationId xmlns:p14="http://schemas.microsoft.com/office/powerpoint/2010/main" val="25282963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12</a:t>
            </a:fld>
            <a:endParaRPr lang="de-DE"/>
          </a:p>
        </p:txBody>
      </p:sp>
    </p:spTree>
    <p:extLst>
      <p:ext uri="{BB962C8B-B14F-4D97-AF65-F5344CB8AC3E}">
        <p14:creationId xmlns:p14="http://schemas.microsoft.com/office/powerpoint/2010/main" val="8787862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13</a:t>
            </a:fld>
            <a:endParaRPr lang="de-DE"/>
          </a:p>
        </p:txBody>
      </p:sp>
    </p:spTree>
    <p:extLst>
      <p:ext uri="{BB962C8B-B14F-4D97-AF65-F5344CB8AC3E}">
        <p14:creationId xmlns:p14="http://schemas.microsoft.com/office/powerpoint/2010/main" val="37435483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14</a:t>
            </a:fld>
            <a:endParaRPr lang="de-DE"/>
          </a:p>
        </p:txBody>
      </p:sp>
    </p:spTree>
    <p:extLst>
      <p:ext uri="{BB962C8B-B14F-4D97-AF65-F5344CB8AC3E}">
        <p14:creationId xmlns:p14="http://schemas.microsoft.com/office/powerpoint/2010/main" val="1909061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FontTx/>
              <a:buAutoNum type="arabicParenBoth"/>
            </a:pPr>
            <a:r>
              <a:rPr lang="de-DE" dirty="0" err="1"/>
              <a:t>Mostly</a:t>
            </a:r>
            <a:r>
              <a:rPr lang="de-DE" dirty="0"/>
              <a:t> </a:t>
            </a:r>
            <a:r>
              <a:rPr lang="de-DE" dirty="0" err="1"/>
              <a:t>across</a:t>
            </a:r>
            <a:r>
              <a:rPr lang="de-DE" dirty="0"/>
              <a:t> human </a:t>
            </a:r>
            <a:r>
              <a:rPr lang="de-DE" dirty="0" err="1"/>
              <a:t>category</a:t>
            </a:r>
            <a:r>
              <a:rPr lang="de-DE" dirty="0"/>
              <a:t>, </a:t>
            </a:r>
            <a:r>
              <a:rPr lang="de-DE" dirty="0" err="1"/>
              <a:t>presuppose</a:t>
            </a:r>
            <a:r>
              <a:rPr lang="de-DE" dirty="0"/>
              <a:t> </a:t>
            </a:r>
            <a:r>
              <a:rPr lang="de-DE" dirty="0" err="1"/>
              <a:t>something</a:t>
            </a:r>
            <a:r>
              <a:rPr lang="de-DE" dirty="0"/>
              <a:t> </a:t>
            </a:r>
            <a:r>
              <a:rPr lang="de-DE" dirty="0" err="1"/>
              <a:t>beyond</a:t>
            </a:r>
            <a:r>
              <a:rPr lang="de-DE" dirty="0"/>
              <a:t> human </a:t>
            </a:r>
            <a:r>
              <a:rPr lang="de-DE" dirty="0" err="1"/>
              <a:t>voices</a:t>
            </a:r>
            <a:r>
              <a:rPr lang="de-DE" dirty="0"/>
              <a:t> (</a:t>
            </a:r>
            <a:r>
              <a:rPr lang="de-DE" dirty="0" err="1"/>
              <a:t>Category</a:t>
            </a:r>
            <a:r>
              <a:rPr lang="de-DE" dirty="0"/>
              <a:t> </a:t>
            </a:r>
            <a:r>
              <a:rPr lang="de-DE" dirty="0" err="1"/>
              <a:t>of</a:t>
            </a:r>
            <a:r>
              <a:rPr lang="de-DE" dirty="0"/>
              <a:t> human vs. Non-human, </a:t>
            </a:r>
            <a:r>
              <a:rPr lang="de-DE" dirty="0" err="1"/>
              <a:t>even</a:t>
            </a:r>
            <a:r>
              <a:rPr lang="de-DE" dirty="0"/>
              <a:t> </a:t>
            </a:r>
            <a:r>
              <a:rPr lang="de-DE" dirty="0" err="1"/>
              <a:t>though</a:t>
            </a:r>
            <a:r>
              <a:rPr lang="de-DE" dirty="0"/>
              <a:t> </a:t>
            </a:r>
            <a:r>
              <a:rPr lang="de-DE" dirty="0" err="1"/>
              <a:t>transition</a:t>
            </a:r>
            <a:r>
              <a:rPr lang="de-DE" dirty="0"/>
              <a:t> </a:t>
            </a:r>
            <a:r>
              <a:rPr lang="de-DE" dirty="0" err="1"/>
              <a:t>may</a:t>
            </a:r>
            <a:r>
              <a:rPr lang="de-DE" dirty="0"/>
              <a:t> </a:t>
            </a:r>
            <a:r>
              <a:rPr lang="de-DE" dirty="0" err="1"/>
              <a:t>be</a:t>
            </a:r>
            <a:r>
              <a:rPr lang="de-DE" dirty="0"/>
              <a:t> </a:t>
            </a:r>
            <a:r>
              <a:rPr lang="de-DE" dirty="0" err="1"/>
              <a:t>continous</a:t>
            </a:r>
            <a:r>
              <a:rPr lang="de-DE" dirty="0"/>
              <a:t>)</a:t>
            </a:r>
          </a:p>
          <a:p>
            <a:pPr marL="228600" indent="-228600">
              <a:buFontTx/>
              <a:buAutoNum type="arabicParenBoth"/>
            </a:pPr>
            <a:r>
              <a:rPr lang="de-DE" dirty="0" err="1"/>
              <a:t>Mostly</a:t>
            </a:r>
            <a:r>
              <a:rPr lang="de-DE" dirty="0"/>
              <a:t> </a:t>
            </a:r>
            <a:r>
              <a:rPr lang="de-DE" dirty="0" err="1"/>
              <a:t>within</a:t>
            </a:r>
            <a:r>
              <a:rPr lang="de-DE" dirty="0"/>
              <a:t> human </a:t>
            </a:r>
            <a:r>
              <a:rPr lang="de-DE" dirty="0" err="1"/>
              <a:t>category</a:t>
            </a:r>
            <a:r>
              <a:rPr lang="de-DE" dirty="0"/>
              <a:t>, </a:t>
            </a:r>
            <a:r>
              <a:rPr lang="de-DE" dirty="0" err="1"/>
              <a:t>for</a:t>
            </a:r>
            <a:r>
              <a:rPr lang="de-DE" dirty="0"/>
              <a:t> </a:t>
            </a:r>
            <a:r>
              <a:rPr lang="de-DE" dirty="0" err="1"/>
              <a:t>both</a:t>
            </a:r>
            <a:r>
              <a:rPr lang="de-DE" dirty="0"/>
              <a:t> human and non-human </a:t>
            </a:r>
            <a:r>
              <a:rPr lang="de-DE" dirty="0" err="1"/>
              <a:t>voices</a:t>
            </a:r>
            <a:r>
              <a:rPr lang="de-DE" dirty="0"/>
              <a:t> (</a:t>
            </a:r>
            <a:r>
              <a:rPr lang="de-DE" dirty="0" err="1"/>
              <a:t>does</a:t>
            </a:r>
            <a:r>
              <a:rPr lang="de-DE" dirty="0"/>
              <a:t> not </a:t>
            </a:r>
            <a:r>
              <a:rPr lang="de-DE" dirty="0" err="1"/>
              <a:t>need</a:t>
            </a:r>
            <a:r>
              <a:rPr lang="de-DE" dirty="0"/>
              <a:t> explicit </a:t>
            </a:r>
            <a:r>
              <a:rPr lang="de-DE" dirty="0" err="1"/>
              <a:t>definition</a:t>
            </a:r>
            <a:r>
              <a:rPr lang="de-DE" dirty="0"/>
              <a:t> </a:t>
            </a:r>
            <a:r>
              <a:rPr lang="de-DE" dirty="0" err="1"/>
              <a:t>of</a:t>
            </a:r>
            <a:r>
              <a:rPr lang="de-DE" dirty="0"/>
              <a:t> </a:t>
            </a:r>
            <a:r>
              <a:rPr lang="de-DE" dirty="0" err="1"/>
              <a:t>any</a:t>
            </a:r>
            <a:r>
              <a:rPr lang="de-DE" dirty="0"/>
              <a:t> </a:t>
            </a:r>
            <a:r>
              <a:rPr lang="de-DE" dirty="0" err="1"/>
              <a:t>categories</a:t>
            </a:r>
            <a:r>
              <a:rPr lang="de-DE" dirty="0"/>
              <a:t>, but </a:t>
            </a:r>
            <a:r>
              <a:rPr lang="de-DE" dirty="0" err="1"/>
              <a:t>can</a:t>
            </a:r>
            <a:r>
              <a:rPr lang="de-DE" dirty="0"/>
              <a:t>)</a:t>
            </a:r>
          </a:p>
          <a:p>
            <a:pPr marL="228600" indent="-228600">
              <a:buFontTx/>
              <a:buAutoNum type="arabicParenBoth"/>
            </a:pPr>
            <a:endParaRPr lang="de-DE" dirty="0"/>
          </a:p>
          <a:p>
            <a:pPr marL="228600" indent="-228600">
              <a:buFontTx/>
              <a:buAutoNum type="arabicParenBoth"/>
            </a:pPr>
            <a:endParaRPr lang="de-DE" dirty="0"/>
          </a:p>
          <a:p>
            <a:pPr marL="0" indent="0">
              <a:buFontTx/>
              <a:buNone/>
            </a:pPr>
            <a:r>
              <a:rPr lang="de-DE" dirty="0"/>
              <a:t>-&gt; </a:t>
            </a:r>
            <a:r>
              <a:rPr lang="de-DE" dirty="0" err="1"/>
              <a:t>its</a:t>
            </a:r>
            <a:r>
              <a:rPr lang="de-DE" dirty="0"/>
              <a:t> not </a:t>
            </a:r>
            <a:r>
              <a:rPr lang="de-DE" dirty="0" err="1"/>
              <a:t>about</a:t>
            </a:r>
            <a:r>
              <a:rPr lang="de-DE" dirty="0"/>
              <a:t> </a:t>
            </a:r>
            <a:r>
              <a:rPr lang="de-DE" dirty="0" err="1"/>
              <a:t>the</a:t>
            </a:r>
            <a:r>
              <a:rPr lang="de-DE" dirty="0"/>
              <a:t> </a:t>
            </a:r>
            <a:r>
              <a:rPr lang="de-DE" dirty="0" err="1"/>
              <a:t>empirical</a:t>
            </a:r>
            <a:r>
              <a:rPr lang="de-DE" dirty="0"/>
              <a:t> </a:t>
            </a:r>
            <a:r>
              <a:rPr lang="de-DE" dirty="0" err="1"/>
              <a:t>realization</a:t>
            </a:r>
            <a:r>
              <a:rPr lang="de-DE" dirty="0"/>
              <a:t>, </a:t>
            </a:r>
            <a:r>
              <a:rPr lang="de-DE" dirty="0" err="1"/>
              <a:t>it‘s</a:t>
            </a:r>
            <a:r>
              <a:rPr lang="de-DE" dirty="0"/>
              <a:t> </a:t>
            </a:r>
            <a:r>
              <a:rPr lang="de-DE" dirty="0" err="1"/>
              <a:t>about</a:t>
            </a:r>
            <a:r>
              <a:rPr lang="de-DE" dirty="0"/>
              <a:t> </a:t>
            </a:r>
            <a:r>
              <a:rPr lang="de-DE" dirty="0" err="1"/>
              <a:t>the</a:t>
            </a:r>
            <a:r>
              <a:rPr lang="de-DE" dirty="0"/>
              <a:t> </a:t>
            </a:r>
            <a:r>
              <a:rPr lang="de-DE" dirty="0" err="1"/>
              <a:t>underlying</a:t>
            </a:r>
            <a:r>
              <a:rPr lang="de-DE" dirty="0"/>
              <a:t> </a:t>
            </a:r>
            <a:r>
              <a:rPr lang="de-DE" dirty="0" err="1"/>
              <a:t>conceptual</a:t>
            </a:r>
            <a:r>
              <a:rPr lang="de-DE" dirty="0"/>
              <a:t> </a:t>
            </a:r>
            <a:r>
              <a:rPr lang="de-DE" dirty="0" err="1"/>
              <a:t>framework</a:t>
            </a:r>
            <a:r>
              <a:rPr lang="de-DE" dirty="0"/>
              <a:t>, 1 </a:t>
            </a:r>
            <a:r>
              <a:rPr lang="de-DE" dirty="0" err="1"/>
              <a:t>assumes</a:t>
            </a:r>
            <a:r>
              <a:rPr lang="de-DE" dirty="0"/>
              <a:t> </a:t>
            </a:r>
            <a:r>
              <a:rPr lang="de-DE" dirty="0" err="1"/>
              <a:t>any</a:t>
            </a:r>
            <a:r>
              <a:rPr lang="de-DE" dirty="0"/>
              <a:t> </a:t>
            </a:r>
            <a:r>
              <a:rPr lang="de-DE" dirty="0" err="1"/>
              <a:t>kind</a:t>
            </a:r>
            <a:r>
              <a:rPr lang="de-DE" dirty="0"/>
              <a:t> </a:t>
            </a:r>
            <a:r>
              <a:rPr lang="de-DE" dirty="0" err="1"/>
              <a:t>of</a:t>
            </a:r>
            <a:r>
              <a:rPr lang="de-DE" dirty="0"/>
              <a:t> </a:t>
            </a:r>
            <a:r>
              <a:rPr lang="de-DE" dirty="0" err="1"/>
              <a:t>category</a:t>
            </a:r>
            <a:r>
              <a:rPr lang="de-DE" dirty="0"/>
              <a:t> </a:t>
            </a:r>
            <a:r>
              <a:rPr lang="de-DE" dirty="0" err="1"/>
              <a:t>boundary</a:t>
            </a:r>
            <a:r>
              <a:rPr lang="de-DE" dirty="0"/>
              <a:t>, 2 </a:t>
            </a:r>
            <a:r>
              <a:rPr lang="de-DE" dirty="0" err="1"/>
              <a:t>does</a:t>
            </a:r>
            <a:r>
              <a:rPr lang="de-DE" dirty="0"/>
              <a:t> not</a:t>
            </a:r>
          </a:p>
          <a:p>
            <a:pPr marL="0" indent="0">
              <a:buFontTx/>
              <a:buNone/>
            </a:pPr>
            <a:r>
              <a:rPr lang="de-DE" dirty="0"/>
              <a:t>-&gt; </a:t>
            </a:r>
            <a:r>
              <a:rPr lang="de-DE" dirty="0" err="1"/>
              <a:t>compared</a:t>
            </a:r>
            <a:r>
              <a:rPr lang="de-DE" dirty="0"/>
              <a:t> </a:t>
            </a:r>
            <a:r>
              <a:rPr lang="de-DE" dirty="0" err="1"/>
              <a:t>to</a:t>
            </a:r>
            <a:r>
              <a:rPr lang="de-DE" dirty="0"/>
              <a:t> </a:t>
            </a:r>
            <a:r>
              <a:rPr lang="de-DE" dirty="0" err="1"/>
              <a:t>distinct</a:t>
            </a:r>
            <a:r>
              <a:rPr lang="de-DE" dirty="0"/>
              <a:t> </a:t>
            </a:r>
            <a:r>
              <a:rPr lang="de-DE" dirty="0" err="1"/>
              <a:t>emotions</a:t>
            </a:r>
            <a:r>
              <a:rPr lang="de-DE" dirty="0"/>
              <a:t> vs. </a:t>
            </a:r>
            <a:r>
              <a:rPr lang="de-DE" dirty="0" err="1"/>
              <a:t>Dimensions</a:t>
            </a:r>
            <a:endParaRPr lang="de-DE" dirty="0"/>
          </a:p>
          <a:p>
            <a:pPr marL="0" indent="0">
              <a:buFontTx/>
              <a:buNone/>
            </a:pPr>
            <a:endParaRPr lang="de-DE" dirty="0"/>
          </a:p>
          <a:p>
            <a:pPr marL="171450" indent="-171450">
              <a:buFontTx/>
              <a:buChar char="-"/>
            </a:pPr>
            <a:r>
              <a:rPr lang="de-DE" dirty="0" err="1"/>
              <a:t>Assumptions</a:t>
            </a:r>
            <a:r>
              <a:rPr lang="de-DE" dirty="0"/>
              <a:t> </a:t>
            </a:r>
            <a:r>
              <a:rPr lang="de-DE" dirty="0" err="1"/>
              <a:t>can</a:t>
            </a:r>
            <a:r>
              <a:rPr lang="de-DE" dirty="0"/>
              <a:t> </a:t>
            </a:r>
            <a:r>
              <a:rPr lang="de-DE" dirty="0" err="1"/>
              <a:t>be</a:t>
            </a:r>
            <a:r>
              <a:rPr lang="de-DE" dirty="0"/>
              <a:t> </a:t>
            </a:r>
            <a:r>
              <a:rPr lang="de-DE" dirty="0" err="1"/>
              <a:t>empirically</a:t>
            </a:r>
            <a:r>
              <a:rPr lang="de-DE" dirty="0"/>
              <a:t> </a:t>
            </a:r>
            <a:r>
              <a:rPr lang="de-DE" dirty="0" err="1"/>
              <a:t>tested</a:t>
            </a:r>
            <a:endParaRPr lang="de-DE" dirty="0"/>
          </a:p>
          <a:p>
            <a:pPr marL="171450" indent="-171450">
              <a:buFontTx/>
              <a:buChar char="-"/>
            </a:pPr>
            <a:r>
              <a:rPr lang="de-DE" dirty="0"/>
              <a:t>1 </a:t>
            </a:r>
            <a:r>
              <a:rPr lang="de-DE" dirty="0" err="1"/>
              <a:t>can</a:t>
            </a:r>
            <a:r>
              <a:rPr lang="de-DE" dirty="0"/>
              <a:t> </a:t>
            </a:r>
            <a:r>
              <a:rPr lang="de-DE" dirty="0" err="1"/>
              <a:t>be</a:t>
            </a:r>
            <a:r>
              <a:rPr lang="de-DE" dirty="0"/>
              <a:t> </a:t>
            </a:r>
            <a:r>
              <a:rPr lang="de-DE" dirty="0" err="1"/>
              <a:t>seen</a:t>
            </a:r>
            <a:r>
              <a:rPr lang="de-DE" dirty="0"/>
              <a:t> </a:t>
            </a:r>
            <a:r>
              <a:rPr lang="de-DE" dirty="0" err="1"/>
              <a:t>as</a:t>
            </a:r>
            <a:r>
              <a:rPr lang="de-DE" dirty="0"/>
              <a:t> a </a:t>
            </a:r>
            <a:r>
              <a:rPr lang="de-DE" dirty="0" err="1"/>
              <a:t>special</a:t>
            </a:r>
            <a:r>
              <a:rPr lang="de-DE" dirty="0"/>
              <a:t> </a:t>
            </a:r>
            <a:r>
              <a:rPr lang="de-DE" dirty="0" err="1"/>
              <a:t>case</a:t>
            </a:r>
            <a:r>
              <a:rPr lang="de-DE" dirty="0"/>
              <a:t> </a:t>
            </a:r>
            <a:r>
              <a:rPr lang="de-DE" dirty="0" err="1"/>
              <a:t>of</a:t>
            </a:r>
            <a:r>
              <a:rPr lang="de-DE" dirty="0"/>
              <a:t> 2</a:t>
            </a:r>
          </a:p>
          <a:p>
            <a:pPr marL="171450" indent="-171450">
              <a:buFontTx/>
              <a:buChar char="-"/>
            </a:pPr>
            <a:r>
              <a:rPr lang="de-DE" dirty="0" err="1"/>
              <a:t>Another</a:t>
            </a:r>
            <a:r>
              <a:rPr lang="de-DE" dirty="0"/>
              <a:t> </a:t>
            </a:r>
            <a:r>
              <a:rPr lang="de-DE" dirty="0" err="1"/>
              <a:t>advantage</a:t>
            </a:r>
            <a:r>
              <a:rPr lang="de-DE" dirty="0"/>
              <a:t>: </a:t>
            </a:r>
            <a:r>
              <a:rPr lang="de-DE" dirty="0" err="1"/>
              <a:t>they</a:t>
            </a:r>
            <a:r>
              <a:rPr lang="de-DE" dirty="0"/>
              <a:t> </a:t>
            </a:r>
            <a:r>
              <a:rPr lang="de-DE" dirty="0" err="1"/>
              <a:t>are</a:t>
            </a:r>
            <a:r>
              <a:rPr lang="de-DE" dirty="0"/>
              <a:t> intuitive and easy </a:t>
            </a:r>
            <a:r>
              <a:rPr lang="de-DE" dirty="0" err="1"/>
              <a:t>to</a:t>
            </a:r>
            <a:r>
              <a:rPr lang="de-DE" dirty="0"/>
              <a:t> </a:t>
            </a:r>
            <a:r>
              <a:rPr lang="de-DE" dirty="0" err="1"/>
              <a:t>understand</a:t>
            </a:r>
            <a:endParaRPr lang="de-DE" dirty="0"/>
          </a:p>
          <a:p>
            <a:pPr marL="0" indent="0">
              <a:buFontTx/>
              <a:buNone/>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err="1"/>
              <a:t>Beyond</a:t>
            </a:r>
            <a:r>
              <a:rPr lang="de-DE" dirty="0"/>
              <a:t>: </a:t>
            </a:r>
            <a:r>
              <a:rPr lang="de-DE" dirty="0" err="1"/>
              <a:t>manipulated</a:t>
            </a:r>
            <a:r>
              <a:rPr lang="de-DE" dirty="0"/>
              <a:t>, </a:t>
            </a:r>
            <a:r>
              <a:rPr lang="de-DE" dirty="0" err="1"/>
              <a:t>synthezised</a:t>
            </a:r>
            <a:r>
              <a:rPr lang="de-DE" dirty="0"/>
              <a:t>, </a:t>
            </a:r>
            <a:r>
              <a:rPr lang="de-DE" dirty="0" err="1"/>
              <a:t>artificial</a:t>
            </a:r>
            <a:endParaRPr lang="de-DE" dirty="0"/>
          </a:p>
          <a:p>
            <a:pPr marL="0" indent="0">
              <a:buFontTx/>
              <a:buNone/>
            </a:pPr>
            <a:endParaRPr lang="de-DE" dirty="0"/>
          </a:p>
          <a:p>
            <a:pPr marL="0" indent="0">
              <a:buFontTx/>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15</a:t>
            </a:fld>
            <a:endParaRPr lang="de-DE"/>
          </a:p>
        </p:txBody>
      </p:sp>
    </p:spTree>
    <p:extLst>
      <p:ext uri="{BB962C8B-B14F-4D97-AF65-F5344CB8AC3E}">
        <p14:creationId xmlns:p14="http://schemas.microsoft.com/office/powerpoint/2010/main" val="24899995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-&gt; </a:t>
            </a:r>
            <a:r>
              <a:rPr lang="de-DE" dirty="0" err="1"/>
              <a:t>definition</a:t>
            </a:r>
            <a:r>
              <a:rPr lang="de-DE" dirty="0"/>
              <a:t> </a:t>
            </a:r>
            <a:r>
              <a:rPr lang="de-DE" dirty="0" err="1"/>
              <a:t>is</a:t>
            </a:r>
            <a:r>
              <a:rPr lang="de-DE" dirty="0"/>
              <a:t> </a:t>
            </a:r>
            <a:r>
              <a:rPr lang="de-DE" dirty="0" err="1"/>
              <a:t>implict</a:t>
            </a:r>
            <a:r>
              <a:rPr lang="de-DE" dirty="0"/>
              <a:t> </a:t>
            </a:r>
            <a:r>
              <a:rPr lang="de-DE" dirty="0" err="1"/>
              <a:t>by</a:t>
            </a:r>
            <a:r>
              <a:rPr lang="de-DE" dirty="0"/>
              <a:t> </a:t>
            </a:r>
            <a:r>
              <a:rPr lang="de-DE" dirty="0" err="1"/>
              <a:t>the</a:t>
            </a:r>
            <a:r>
              <a:rPr lang="de-DE" dirty="0"/>
              <a:t> </a:t>
            </a:r>
            <a:r>
              <a:rPr lang="de-DE" dirty="0" err="1"/>
              <a:t>stimulus</a:t>
            </a:r>
            <a:r>
              <a:rPr lang="de-DE" dirty="0"/>
              <a:t> material </a:t>
            </a:r>
            <a:r>
              <a:rPr lang="de-DE" dirty="0" err="1"/>
              <a:t>used</a:t>
            </a:r>
            <a:endParaRPr lang="de-DE" dirty="0"/>
          </a:p>
          <a:p>
            <a:pPr marL="0" indent="0">
              <a:buFontTx/>
              <a:buNone/>
            </a:pPr>
            <a:endParaRPr lang="de-DE" dirty="0"/>
          </a:p>
          <a:p>
            <a:pPr marL="0" indent="0">
              <a:buFontTx/>
              <a:buNone/>
            </a:pPr>
            <a:endParaRPr lang="de-DE" dirty="0"/>
          </a:p>
          <a:p>
            <a:pPr marL="171450" indent="-171450">
              <a:buFontTx/>
              <a:buChar char="-"/>
            </a:pPr>
            <a:r>
              <a:rPr lang="de-DE" dirty="0" err="1"/>
              <a:t>Mixture</a:t>
            </a:r>
            <a:r>
              <a:rPr lang="de-DE" dirty="0"/>
              <a:t>: </a:t>
            </a:r>
            <a:r>
              <a:rPr lang="de-DE" dirty="0" err="1"/>
              <a:t>synthesized</a:t>
            </a:r>
            <a:r>
              <a:rPr lang="de-DE" dirty="0"/>
              <a:t> </a:t>
            </a:r>
            <a:r>
              <a:rPr lang="de-DE" dirty="0" err="1"/>
              <a:t>voice</a:t>
            </a:r>
            <a:r>
              <a:rPr lang="de-DE" dirty="0"/>
              <a:t> </a:t>
            </a:r>
            <a:r>
              <a:rPr lang="de-DE" dirty="0" err="1"/>
              <a:t>studies</a:t>
            </a:r>
            <a:r>
              <a:rPr lang="de-DE" dirty="0"/>
              <a:t> (e.g. </a:t>
            </a:r>
            <a:r>
              <a:rPr lang="de-DE" dirty="0" err="1"/>
              <a:t>vocoder</a:t>
            </a:r>
            <a:r>
              <a:rPr lang="de-DE" dirty="0"/>
              <a:t> and </a:t>
            </a:r>
            <a:r>
              <a:rPr lang="de-DE" dirty="0" err="1"/>
              <a:t>then</a:t>
            </a:r>
            <a:r>
              <a:rPr lang="de-DE" dirty="0"/>
              <a:t> </a:t>
            </a:r>
            <a:r>
              <a:rPr lang="de-DE" dirty="0" err="1"/>
              <a:t>they</a:t>
            </a:r>
            <a:r>
              <a:rPr lang="de-DE" dirty="0"/>
              <a:t> </a:t>
            </a:r>
            <a:r>
              <a:rPr lang="de-DE" dirty="0" err="1"/>
              <a:t>tweek</a:t>
            </a:r>
            <a:r>
              <a:rPr lang="de-DE" dirty="0"/>
              <a:t> </a:t>
            </a:r>
            <a:r>
              <a:rPr lang="de-DE" dirty="0" err="1"/>
              <a:t>parameters</a:t>
            </a:r>
            <a:r>
              <a:rPr lang="de-DE" dirty="0"/>
              <a:t> </a:t>
            </a:r>
            <a:r>
              <a:rPr lang="de-DE" dirty="0" err="1"/>
              <a:t>to</a:t>
            </a:r>
            <a:r>
              <a:rPr lang="de-DE" dirty="0"/>
              <a:t> </a:t>
            </a:r>
            <a:r>
              <a:rPr lang="de-DE" dirty="0" err="1"/>
              <a:t>understand</a:t>
            </a:r>
            <a:r>
              <a:rPr lang="de-DE" dirty="0"/>
              <a:t> </a:t>
            </a:r>
            <a:r>
              <a:rPr lang="de-DE" dirty="0" err="1"/>
              <a:t>their</a:t>
            </a:r>
            <a:r>
              <a:rPr lang="de-DE" dirty="0"/>
              <a:t> </a:t>
            </a:r>
            <a:r>
              <a:rPr lang="de-DE" dirty="0" err="1"/>
              <a:t>impact</a:t>
            </a:r>
            <a:r>
              <a:rPr lang="de-DE" dirty="0"/>
              <a:t> on </a:t>
            </a:r>
            <a:r>
              <a:rPr lang="de-DE" dirty="0" err="1"/>
              <a:t>voice</a:t>
            </a:r>
            <a:r>
              <a:rPr lang="de-DE" dirty="0"/>
              <a:t> </a:t>
            </a:r>
            <a:r>
              <a:rPr lang="de-DE" dirty="0" err="1"/>
              <a:t>perception</a:t>
            </a:r>
            <a:r>
              <a:rPr lang="de-DE" dirty="0"/>
              <a:t>)</a:t>
            </a:r>
          </a:p>
          <a:p>
            <a:pPr marL="171450" indent="-171450">
              <a:buFontTx/>
              <a:buChar char="-"/>
            </a:pPr>
            <a:endParaRPr lang="de-DE" dirty="0"/>
          </a:p>
          <a:p>
            <a:pPr marL="171450" indent="-171450">
              <a:buFontTx/>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16</a:t>
            </a:fld>
            <a:endParaRPr lang="de-DE"/>
          </a:p>
        </p:txBody>
      </p:sp>
    </p:spTree>
    <p:extLst>
      <p:ext uri="{BB962C8B-B14F-4D97-AF65-F5344CB8AC3E}">
        <p14:creationId xmlns:p14="http://schemas.microsoft.com/office/powerpoint/2010/main" val="27589876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17</a:t>
            </a:fld>
            <a:endParaRPr lang="de-DE"/>
          </a:p>
        </p:txBody>
      </p:sp>
    </p:spTree>
    <p:extLst>
      <p:ext uri="{BB962C8B-B14F-4D97-AF65-F5344CB8AC3E}">
        <p14:creationId xmlns:p14="http://schemas.microsoft.com/office/powerpoint/2010/main" val="29420362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N = 61 </a:t>
            </a:r>
            <a:r>
              <a:rPr lang="de-DE" dirty="0" err="1"/>
              <a:t>studies</a:t>
            </a:r>
            <a:r>
              <a:rPr lang="de-DE" dirty="0"/>
              <a:t> (</a:t>
            </a:r>
            <a:r>
              <a:rPr lang="de-DE" dirty="0" err="1"/>
              <a:t>of</a:t>
            </a:r>
            <a:r>
              <a:rPr lang="de-DE" dirty="0"/>
              <a:t> 84)</a:t>
            </a:r>
          </a:p>
        </p:txBody>
      </p:sp>
      <p:sp>
        <p:nvSpPr>
          <p:cNvPr id="4" name="Foliennummernplatzhalter 3"/>
          <p:cNvSpPr>
            <a:spLocks noGrp="1"/>
          </p:cNvSpPr>
          <p:nvPr>
            <p:ph type="sldNum" sz="quarter" idx="5"/>
          </p:nvPr>
        </p:nvSpPr>
        <p:spPr/>
        <p:txBody>
          <a:bodyPr/>
          <a:lstStyle/>
          <a:p>
            <a:fld id="{5BDADD7A-5464-40FD-B5CC-4CA36D7CC1F5}" type="slidenum">
              <a:rPr lang="de-DE" smtClean="0"/>
              <a:t>18</a:t>
            </a:fld>
            <a:endParaRPr lang="de-DE"/>
          </a:p>
        </p:txBody>
      </p:sp>
    </p:spTree>
    <p:extLst>
      <p:ext uri="{BB962C8B-B14F-4D97-AF65-F5344CB8AC3E}">
        <p14:creationId xmlns:p14="http://schemas.microsoft.com/office/powerpoint/2010/main" val="36301181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F5EB3-E294-FFEC-BE71-24E4DB4DF96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D346B5F-071C-825F-B6FC-187BF6906CD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6A1BD15-BC48-A1EE-BE5E-65EB58ED2A75}"/>
              </a:ext>
            </a:extLst>
          </p:cNvPr>
          <p:cNvSpPr>
            <a:spLocks noGrp="1"/>
          </p:cNvSpPr>
          <p:nvPr>
            <p:ph type="body" idx="1"/>
          </p:nvPr>
        </p:nvSpPr>
        <p:spPr/>
        <p:txBody>
          <a:bodyPr/>
          <a:lstStyle/>
          <a:p>
            <a:pPr marL="0" indent="0">
              <a:buFont typeface="Arial" panose="020B0604020202020204" pitchFamily="34" charset="0"/>
              <a:buNone/>
            </a:pPr>
            <a:endParaRPr lang="de-DE" dirty="0"/>
          </a:p>
        </p:txBody>
      </p:sp>
      <p:sp>
        <p:nvSpPr>
          <p:cNvPr id="4" name="Foliennummernplatzhalter 3">
            <a:extLst>
              <a:ext uri="{FF2B5EF4-FFF2-40B4-BE49-F238E27FC236}">
                <a16:creationId xmlns:a16="http://schemas.microsoft.com/office/drawing/2014/main" id="{BE9E9BEA-8EFC-1170-B87A-673061B009B6}"/>
              </a:ext>
            </a:extLst>
          </p:cNvPr>
          <p:cNvSpPr>
            <a:spLocks noGrp="1"/>
          </p:cNvSpPr>
          <p:nvPr>
            <p:ph type="sldNum" sz="quarter" idx="5"/>
          </p:nvPr>
        </p:nvSpPr>
        <p:spPr/>
        <p:txBody>
          <a:bodyPr/>
          <a:lstStyle/>
          <a:p>
            <a:fld id="{5BDADD7A-5464-40FD-B5CC-4CA36D7CC1F5}" type="slidenum">
              <a:rPr lang="de-DE" smtClean="0"/>
              <a:t>19</a:t>
            </a:fld>
            <a:endParaRPr lang="de-DE"/>
          </a:p>
        </p:txBody>
      </p:sp>
    </p:spTree>
    <p:extLst>
      <p:ext uri="{BB962C8B-B14F-4D97-AF65-F5344CB8AC3E}">
        <p14:creationId xmlns:p14="http://schemas.microsoft.com/office/powerpoint/2010/main" val="27017415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5896B2-A272-20B7-B9C8-4BDBB07DBA9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34C8437-42BC-3979-650B-4DBCAE52E84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3ADF39E-249A-9519-288B-B75ACB82AD8F}"/>
              </a:ext>
            </a:extLst>
          </p:cNvPr>
          <p:cNvSpPr>
            <a:spLocks noGrp="1"/>
          </p:cNvSpPr>
          <p:nvPr>
            <p:ph type="body" idx="1"/>
          </p:nvPr>
        </p:nvSpPr>
        <p:spPr/>
        <p:txBody>
          <a:bodyPr/>
          <a:lstStyle/>
          <a:p>
            <a:pPr marL="171450" indent="-171450">
              <a:buFont typeface="Wingdings" panose="05000000000000000000" pitchFamily="2" charset="2"/>
              <a:buChar char="è"/>
            </a:pPr>
            <a:r>
              <a:rPr lang="de-DE" dirty="0"/>
              <a:t>Voices </a:t>
            </a:r>
            <a:r>
              <a:rPr lang="de-DE" dirty="0" err="1"/>
              <a:t>recruit</a:t>
            </a:r>
            <a:r>
              <a:rPr lang="de-DE" dirty="0"/>
              <a:t> </a:t>
            </a:r>
            <a:r>
              <a:rPr lang="de-DE" dirty="0" err="1"/>
              <a:t>networks</a:t>
            </a:r>
            <a:r>
              <a:rPr lang="de-DE" dirty="0"/>
              <a:t>/</a:t>
            </a:r>
            <a:r>
              <a:rPr lang="de-DE" dirty="0" err="1"/>
              <a:t>recourses</a:t>
            </a:r>
            <a:r>
              <a:rPr lang="de-DE" dirty="0"/>
              <a:t> in </a:t>
            </a:r>
            <a:r>
              <a:rPr lang="de-DE" dirty="0" err="1"/>
              <a:t>the</a:t>
            </a:r>
            <a:r>
              <a:rPr lang="de-DE" dirty="0"/>
              <a:t> </a:t>
            </a:r>
            <a:r>
              <a:rPr lang="de-DE" dirty="0" err="1"/>
              <a:t>brain</a:t>
            </a:r>
            <a:r>
              <a:rPr lang="de-DE" dirty="0"/>
              <a:t> </a:t>
            </a:r>
            <a:r>
              <a:rPr lang="de-DE" dirty="0" err="1"/>
              <a:t>that</a:t>
            </a:r>
            <a:r>
              <a:rPr lang="de-DE" dirty="0"/>
              <a:t> </a:t>
            </a:r>
            <a:r>
              <a:rPr lang="de-DE" dirty="0" err="1"/>
              <a:t>are</a:t>
            </a:r>
            <a:r>
              <a:rPr lang="de-DE" dirty="0"/>
              <a:t> not </a:t>
            </a:r>
            <a:r>
              <a:rPr lang="de-DE" dirty="0" err="1"/>
              <a:t>recruited</a:t>
            </a:r>
            <a:r>
              <a:rPr lang="de-DE" dirty="0"/>
              <a:t> </a:t>
            </a:r>
            <a:r>
              <a:rPr lang="de-DE" dirty="0" err="1"/>
              <a:t>by</a:t>
            </a:r>
            <a:r>
              <a:rPr lang="de-DE" dirty="0"/>
              <a:t> </a:t>
            </a:r>
            <a:r>
              <a:rPr lang="de-DE" dirty="0" err="1"/>
              <a:t>other</a:t>
            </a:r>
            <a:r>
              <a:rPr lang="de-DE" dirty="0"/>
              <a:t> </a:t>
            </a:r>
            <a:r>
              <a:rPr lang="de-DE" dirty="0" err="1"/>
              <a:t>tyes</a:t>
            </a:r>
            <a:r>
              <a:rPr lang="de-DE" dirty="0"/>
              <a:t> </a:t>
            </a:r>
            <a:r>
              <a:rPr lang="de-DE" dirty="0" err="1"/>
              <a:t>of</a:t>
            </a:r>
            <a:r>
              <a:rPr lang="de-DE" dirty="0"/>
              <a:t> </a:t>
            </a:r>
            <a:r>
              <a:rPr lang="de-DE" dirty="0" err="1"/>
              <a:t>acoustic</a:t>
            </a:r>
            <a:r>
              <a:rPr lang="de-DE" dirty="0"/>
              <a:t> </a:t>
            </a:r>
            <a:r>
              <a:rPr lang="de-DE" dirty="0" err="1"/>
              <a:t>stimuly</a:t>
            </a:r>
            <a:endParaRPr lang="de-DE" dirty="0"/>
          </a:p>
          <a:p>
            <a:pPr marL="171450" indent="-171450">
              <a:buFont typeface="Wingdings" panose="05000000000000000000" pitchFamily="2" charset="2"/>
              <a:buChar char="è"/>
            </a:pPr>
            <a:r>
              <a:rPr lang="de-DE" dirty="0" err="1"/>
              <a:t>What</a:t>
            </a:r>
            <a:r>
              <a:rPr lang="de-DE" dirty="0"/>
              <a:t> </a:t>
            </a:r>
            <a:r>
              <a:rPr lang="de-DE" dirty="0" err="1"/>
              <a:t>happens</a:t>
            </a:r>
            <a:r>
              <a:rPr lang="de-DE" dirty="0"/>
              <a:t>, </a:t>
            </a:r>
            <a:r>
              <a:rPr lang="de-DE" dirty="0" err="1"/>
              <a:t>when</a:t>
            </a:r>
            <a:r>
              <a:rPr lang="de-DE" dirty="0"/>
              <a:t> </a:t>
            </a:r>
            <a:r>
              <a:rPr lang="de-DE" dirty="0" err="1"/>
              <a:t>they</a:t>
            </a:r>
            <a:r>
              <a:rPr lang="de-DE" dirty="0"/>
              <a:t> </a:t>
            </a:r>
            <a:r>
              <a:rPr lang="de-DE" dirty="0" err="1"/>
              <a:t>are</a:t>
            </a:r>
            <a:r>
              <a:rPr lang="de-DE" dirty="0"/>
              <a:t> </a:t>
            </a:r>
            <a:r>
              <a:rPr lang="de-DE" dirty="0" err="1"/>
              <a:t>no</a:t>
            </a:r>
            <a:r>
              <a:rPr lang="de-DE" dirty="0"/>
              <a:t> </a:t>
            </a:r>
            <a:r>
              <a:rPr lang="de-DE" dirty="0" err="1"/>
              <a:t>longer</a:t>
            </a:r>
            <a:r>
              <a:rPr lang="de-DE" dirty="0"/>
              <a:t> </a:t>
            </a:r>
            <a:r>
              <a:rPr lang="de-DE" dirty="0" err="1"/>
              <a:t>natural</a:t>
            </a:r>
            <a:r>
              <a:rPr lang="de-DE" dirty="0"/>
              <a:t>/human?</a:t>
            </a:r>
          </a:p>
          <a:p>
            <a:pPr marL="171450" indent="-171450">
              <a:buFont typeface="Wingdings" panose="05000000000000000000" pitchFamily="2" charset="2"/>
              <a:buChar char="è"/>
            </a:pPr>
            <a:endParaRPr lang="de-DE" dirty="0"/>
          </a:p>
          <a:p>
            <a:pPr marL="171450" indent="-171450">
              <a:buFont typeface="Wingdings" panose="05000000000000000000" pitchFamily="2" charset="2"/>
              <a:buChar char="è"/>
            </a:pPr>
            <a:r>
              <a:rPr lang="de-DE" dirty="0" err="1"/>
              <a:t>Trying</a:t>
            </a:r>
            <a:r>
              <a:rPr lang="de-DE" dirty="0"/>
              <a:t> </a:t>
            </a:r>
            <a:r>
              <a:rPr lang="de-DE" dirty="0" err="1"/>
              <a:t>to</a:t>
            </a:r>
            <a:r>
              <a:rPr lang="de-DE" dirty="0"/>
              <a:t> </a:t>
            </a:r>
            <a:r>
              <a:rPr lang="de-DE" dirty="0" err="1"/>
              <a:t>understand</a:t>
            </a:r>
            <a:r>
              <a:rPr lang="de-DE" dirty="0"/>
              <a:t> </a:t>
            </a:r>
            <a:r>
              <a:rPr lang="de-DE" dirty="0" err="1"/>
              <a:t>the</a:t>
            </a:r>
            <a:r>
              <a:rPr lang="de-DE" dirty="0"/>
              <a:t> </a:t>
            </a:r>
            <a:r>
              <a:rPr lang="de-DE" dirty="0" err="1"/>
              <a:t>impact</a:t>
            </a:r>
            <a:r>
              <a:rPr lang="de-DE" dirty="0"/>
              <a:t> </a:t>
            </a:r>
            <a:r>
              <a:rPr lang="de-DE" dirty="0" err="1"/>
              <a:t>of</a:t>
            </a:r>
            <a:r>
              <a:rPr lang="de-DE" dirty="0"/>
              <a:t> </a:t>
            </a:r>
            <a:r>
              <a:rPr lang="de-DE" dirty="0" err="1"/>
              <a:t>naturalness</a:t>
            </a:r>
            <a:r>
              <a:rPr lang="de-DE" dirty="0"/>
              <a:t> on </a:t>
            </a:r>
            <a:r>
              <a:rPr lang="de-DE" dirty="0" err="1"/>
              <a:t>perception</a:t>
            </a:r>
            <a:r>
              <a:rPr lang="de-DE" dirty="0"/>
              <a:t> </a:t>
            </a:r>
            <a:r>
              <a:rPr lang="de-DE" dirty="0" err="1"/>
              <a:t>is</a:t>
            </a:r>
            <a:r>
              <a:rPr lang="de-DE" dirty="0"/>
              <a:t> </a:t>
            </a:r>
            <a:r>
              <a:rPr lang="de-DE" dirty="0" err="1"/>
              <a:t>trying</a:t>
            </a:r>
            <a:r>
              <a:rPr lang="de-DE" dirty="0"/>
              <a:t> </a:t>
            </a:r>
            <a:r>
              <a:rPr lang="de-DE" dirty="0" err="1"/>
              <a:t>to</a:t>
            </a:r>
            <a:r>
              <a:rPr lang="de-DE" dirty="0"/>
              <a:t> </a:t>
            </a:r>
            <a:r>
              <a:rPr lang="de-DE" dirty="0" err="1"/>
              <a:t>understand</a:t>
            </a:r>
            <a:r>
              <a:rPr lang="de-DE" dirty="0"/>
              <a:t> </a:t>
            </a:r>
            <a:r>
              <a:rPr lang="de-DE" dirty="0" err="1"/>
              <a:t>what</a:t>
            </a:r>
            <a:r>
              <a:rPr lang="de-DE" dirty="0"/>
              <a:t> </a:t>
            </a:r>
            <a:r>
              <a:rPr lang="de-DE" dirty="0" err="1"/>
              <a:t>makes</a:t>
            </a:r>
            <a:r>
              <a:rPr lang="de-DE" dirty="0"/>
              <a:t> </a:t>
            </a:r>
            <a:r>
              <a:rPr lang="de-DE" dirty="0" err="1"/>
              <a:t>voices</a:t>
            </a:r>
            <a:r>
              <a:rPr lang="de-DE" dirty="0"/>
              <a:t> </a:t>
            </a:r>
            <a:r>
              <a:rPr lang="de-DE" dirty="0" err="1"/>
              <a:t>special</a:t>
            </a:r>
            <a:endParaRPr lang="de-DE" dirty="0"/>
          </a:p>
        </p:txBody>
      </p:sp>
      <p:sp>
        <p:nvSpPr>
          <p:cNvPr id="4" name="Foliennummernplatzhalter 3">
            <a:extLst>
              <a:ext uri="{FF2B5EF4-FFF2-40B4-BE49-F238E27FC236}">
                <a16:creationId xmlns:a16="http://schemas.microsoft.com/office/drawing/2014/main" id="{54D231C0-F8E0-CCDC-A2FF-5B3D2D32E14A}"/>
              </a:ext>
            </a:extLst>
          </p:cNvPr>
          <p:cNvSpPr>
            <a:spLocks noGrp="1"/>
          </p:cNvSpPr>
          <p:nvPr>
            <p:ph type="sldNum" sz="quarter" idx="5"/>
          </p:nvPr>
        </p:nvSpPr>
        <p:spPr/>
        <p:txBody>
          <a:bodyPr/>
          <a:lstStyle/>
          <a:p>
            <a:fld id="{5BDADD7A-5464-40FD-B5CC-4CA36D7CC1F5}" type="slidenum">
              <a:rPr lang="de-DE" smtClean="0"/>
              <a:t>20</a:t>
            </a:fld>
            <a:endParaRPr lang="de-DE"/>
          </a:p>
        </p:txBody>
      </p:sp>
    </p:spTree>
    <p:extLst>
      <p:ext uri="{BB962C8B-B14F-4D97-AF65-F5344CB8AC3E}">
        <p14:creationId xmlns:p14="http://schemas.microsoft.com/office/powerpoint/2010/main" val="266710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1BBEA0-619F-1C01-462E-0BCCE372FFE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5A8480D-B5E9-2FD7-6433-ECED7DD96560}"/>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13CDBDB2-DC43-07D7-1500-FABEACDD1839}"/>
              </a:ext>
            </a:extLst>
          </p:cNvPr>
          <p:cNvSpPr>
            <a:spLocks noGrp="1"/>
          </p:cNvSpPr>
          <p:nvPr>
            <p:ph type="body" idx="1"/>
          </p:nvPr>
        </p:nvSpPr>
        <p:spPr/>
        <p:txBody>
          <a:bodyPr/>
          <a:lstStyle/>
          <a:p>
            <a:r>
              <a:rPr lang="de-DE" dirty="0" err="1"/>
              <a:t>Because</a:t>
            </a:r>
            <a:r>
              <a:rPr lang="de-DE" dirty="0"/>
              <a:t> </a:t>
            </a:r>
            <a:r>
              <a:rPr lang="de-DE" dirty="0" err="1"/>
              <a:t>it</a:t>
            </a:r>
            <a:r>
              <a:rPr lang="de-DE" dirty="0"/>
              <a:t> </a:t>
            </a:r>
            <a:r>
              <a:rPr lang="de-DE" dirty="0" err="1"/>
              <a:t>simply</a:t>
            </a:r>
            <a:r>
              <a:rPr lang="de-DE" dirty="0"/>
              <a:t> </a:t>
            </a:r>
            <a:r>
              <a:rPr lang="de-DE" dirty="0" err="1"/>
              <a:t>affects</a:t>
            </a:r>
            <a:r>
              <a:rPr lang="de-DE" dirty="0"/>
              <a:t> </a:t>
            </a:r>
            <a:r>
              <a:rPr lang="de-DE" dirty="0" err="1"/>
              <a:t>how</a:t>
            </a:r>
            <a:r>
              <a:rPr lang="de-DE" dirty="0"/>
              <a:t> </a:t>
            </a:r>
            <a:r>
              <a:rPr lang="de-DE" dirty="0" err="1"/>
              <a:t>we</a:t>
            </a:r>
            <a:r>
              <a:rPr lang="de-DE" dirty="0"/>
              <a:t> </a:t>
            </a:r>
            <a:r>
              <a:rPr lang="de-DE" dirty="0" err="1"/>
              <a:t>interact</a:t>
            </a:r>
            <a:r>
              <a:rPr lang="de-DE" dirty="0"/>
              <a:t> </a:t>
            </a:r>
            <a:r>
              <a:rPr lang="de-DE" dirty="0" err="1"/>
              <a:t>with</a:t>
            </a:r>
            <a:r>
              <a:rPr lang="de-DE" dirty="0"/>
              <a:t> </a:t>
            </a:r>
            <a:r>
              <a:rPr lang="de-DE" dirty="0" err="1"/>
              <a:t>the</a:t>
            </a:r>
            <a:r>
              <a:rPr lang="de-DE" dirty="0"/>
              <a:t> </a:t>
            </a:r>
            <a:r>
              <a:rPr lang="de-DE" dirty="0" err="1"/>
              <a:t>voice</a:t>
            </a:r>
            <a:r>
              <a:rPr lang="de-DE" dirty="0"/>
              <a:t> (</a:t>
            </a:r>
            <a:r>
              <a:rPr lang="de-DE" dirty="0" err="1"/>
              <a:t>or</a:t>
            </a:r>
            <a:r>
              <a:rPr lang="de-DE" dirty="0"/>
              <a:t> </a:t>
            </a:r>
            <a:r>
              <a:rPr lang="de-DE" dirty="0" err="1"/>
              <a:t>the</a:t>
            </a:r>
            <a:r>
              <a:rPr lang="de-DE" dirty="0"/>
              <a:t> source </a:t>
            </a:r>
            <a:r>
              <a:rPr lang="de-DE" dirty="0" err="1"/>
              <a:t>of</a:t>
            </a:r>
            <a:r>
              <a:rPr lang="de-DE" dirty="0"/>
              <a:t> </a:t>
            </a:r>
            <a:r>
              <a:rPr lang="de-DE" dirty="0" err="1"/>
              <a:t>that</a:t>
            </a:r>
            <a:r>
              <a:rPr lang="de-DE" dirty="0"/>
              <a:t> </a:t>
            </a:r>
            <a:r>
              <a:rPr lang="de-DE" dirty="0" err="1"/>
              <a:t>voice</a:t>
            </a:r>
            <a:r>
              <a:rPr lang="de-DE" dirty="0"/>
              <a:t>)</a:t>
            </a:r>
          </a:p>
          <a:p>
            <a:endParaRPr lang="de-DE" dirty="0"/>
          </a:p>
        </p:txBody>
      </p:sp>
      <p:sp>
        <p:nvSpPr>
          <p:cNvPr id="4" name="Foliennummernplatzhalter 3">
            <a:extLst>
              <a:ext uri="{FF2B5EF4-FFF2-40B4-BE49-F238E27FC236}">
                <a16:creationId xmlns:a16="http://schemas.microsoft.com/office/drawing/2014/main" id="{F0D59498-C50C-FAC8-F3E4-AA34B4FA5902}"/>
              </a:ext>
            </a:extLst>
          </p:cNvPr>
          <p:cNvSpPr>
            <a:spLocks noGrp="1"/>
          </p:cNvSpPr>
          <p:nvPr>
            <p:ph type="sldNum" sz="quarter" idx="5"/>
          </p:nvPr>
        </p:nvSpPr>
        <p:spPr/>
        <p:txBody>
          <a:bodyPr/>
          <a:lstStyle/>
          <a:p>
            <a:fld id="{5BDADD7A-5464-40FD-B5CC-4CA36D7CC1F5}" type="slidenum">
              <a:rPr lang="de-DE" smtClean="0"/>
              <a:t>2</a:t>
            </a:fld>
            <a:endParaRPr lang="de-DE"/>
          </a:p>
        </p:txBody>
      </p:sp>
    </p:spTree>
    <p:extLst>
      <p:ext uri="{BB962C8B-B14F-4D97-AF65-F5344CB8AC3E}">
        <p14:creationId xmlns:p14="http://schemas.microsoft.com/office/powerpoint/2010/main" val="34900377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7299D-F39B-D286-0754-0572A6B3ACC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E01849B-8F09-56AB-D115-324EBBE389A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42628A7C-FACB-BCE2-2977-72B435029536}"/>
              </a:ext>
            </a:extLst>
          </p:cNvPr>
          <p:cNvSpPr>
            <a:spLocks noGrp="1"/>
          </p:cNvSpPr>
          <p:nvPr>
            <p:ph type="body" idx="1"/>
          </p:nvPr>
        </p:nvSpPr>
        <p:spPr/>
        <p:txBody>
          <a:bodyPr/>
          <a:lstStyle/>
          <a:p>
            <a:pPr marL="171450" indent="-171450">
              <a:buFontTx/>
              <a:buChar char="-"/>
            </a:pPr>
            <a:r>
              <a:rPr lang="de-DE" dirty="0"/>
              <a:t>The </a:t>
            </a:r>
            <a:r>
              <a:rPr lang="de-DE" dirty="0" err="1"/>
              <a:t>reseach</a:t>
            </a:r>
            <a:r>
              <a:rPr lang="de-DE" dirty="0"/>
              <a:t> </a:t>
            </a:r>
            <a:r>
              <a:rPr lang="de-DE" dirty="0" err="1"/>
              <a:t>questions</a:t>
            </a:r>
            <a:r>
              <a:rPr lang="de-DE" dirty="0"/>
              <a:t>: do </a:t>
            </a:r>
            <a:r>
              <a:rPr lang="de-DE" dirty="0" err="1"/>
              <a:t>similar</a:t>
            </a:r>
            <a:r>
              <a:rPr lang="de-DE" dirty="0"/>
              <a:t> </a:t>
            </a:r>
            <a:r>
              <a:rPr lang="de-DE" dirty="0" err="1"/>
              <a:t>regulations</a:t>
            </a:r>
            <a:r>
              <a:rPr lang="de-DE" dirty="0"/>
              <a:t>/</a:t>
            </a:r>
            <a:r>
              <a:rPr lang="de-DE" dirty="0" err="1"/>
              <a:t>rules</a:t>
            </a:r>
            <a:r>
              <a:rPr lang="de-DE" dirty="0"/>
              <a:t>/</a:t>
            </a:r>
            <a:r>
              <a:rPr lang="de-DE" dirty="0" err="1"/>
              <a:t>patterns</a:t>
            </a:r>
            <a:r>
              <a:rPr lang="de-DE" dirty="0"/>
              <a:t> </a:t>
            </a:r>
            <a:r>
              <a:rPr lang="de-DE" dirty="0" err="1"/>
              <a:t>apply</a:t>
            </a:r>
            <a:r>
              <a:rPr lang="de-DE" dirty="0"/>
              <a:t> </a:t>
            </a:r>
            <a:r>
              <a:rPr lang="de-DE" dirty="0" err="1"/>
              <a:t>to</a:t>
            </a:r>
            <a:r>
              <a:rPr lang="de-DE" dirty="0"/>
              <a:t> </a:t>
            </a:r>
            <a:r>
              <a:rPr lang="de-DE" dirty="0" err="1"/>
              <a:t>naturalness</a:t>
            </a:r>
            <a:r>
              <a:rPr lang="de-DE" dirty="0"/>
              <a:t> </a:t>
            </a:r>
            <a:r>
              <a:rPr lang="de-DE" dirty="0" err="1"/>
              <a:t>varition</a:t>
            </a:r>
            <a:r>
              <a:rPr lang="de-DE" dirty="0"/>
              <a:t> </a:t>
            </a:r>
            <a:r>
              <a:rPr lang="de-DE" dirty="0" err="1"/>
              <a:t>within</a:t>
            </a:r>
            <a:r>
              <a:rPr lang="de-DE" dirty="0"/>
              <a:t> human </a:t>
            </a:r>
            <a:r>
              <a:rPr lang="de-DE" dirty="0" err="1"/>
              <a:t>voices</a:t>
            </a:r>
            <a:r>
              <a:rPr lang="de-DE" dirty="0"/>
              <a:t> </a:t>
            </a:r>
            <a:r>
              <a:rPr lang="de-DE" dirty="0" err="1"/>
              <a:t>compared</a:t>
            </a:r>
            <a:r>
              <a:rPr lang="de-DE" dirty="0"/>
              <a:t> </a:t>
            </a:r>
            <a:r>
              <a:rPr lang="de-DE" dirty="0" err="1"/>
              <a:t>to</a:t>
            </a:r>
            <a:r>
              <a:rPr lang="de-DE" dirty="0"/>
              <a:t> human/non-human </a:t>
            </a:r>
            <a:r>
              <a:rPr lang="de-DE" dirty="0" err="1"/>
              <a:t>voices</a:t>
            </a:r>
            <a:endParaRPr lang="de-DE" dirty="0"/>
          </a:p>
          <a:p>
            <a:pPr marL="171450" indent="-171450">
              <a:buFontTx/>
              <a:buChar char="-"/>
            </a:pPr>
            <a:r>
              <a:rPr lang="de-DE" dirty="0" err="1"/>
              <a:t>Is</a:t>
            </a:r>
            <a:r>
              <a:rPr lang="de-DE" dirty="0"/>
              <a:t> human </a:t>
            </a:r>
            <a:r>
              <a:rPr lang="de-DE" dirty="0" err="1"/>
              <a:t>voice</a:t>
            </a:r>
            <a:r>
              <a:rPr lang="de-DE" dirty="0"/>
              <a:t>/ </a:t>
            </a:r>
            <a:r>
              <a:rPr lang="de-DE" dirty="0" err="1"/>
              <a:t>nonhuman-voice</a:t>
            </a:r>
            <a:r>
              <a:rPr lang="de-DE" dirty="0"/>
              <a:t> </a:t>
            </a:r>
            <a:r>
              <a:rPr lang="de-DE" dirty="0" err="1"/>
              <a:t>inherently</a:t>
            </a:r>
            <a:r>
              <a:rPr lang="de-DE" dirty="0"/>
              <a:t> </a:t>
            </a:r>
            <a:r>
              <a:rPr lang="de-DE" dirty="0" err="1"/>
              <a:t>categorical</a:t>
            </a:r>
            <a:r>
              <a:rPr lang="de-DE" dirty="0"/>
              <a:t> </a:t>
            </a:r>
            <a:r>
              <a:rPr lang="de-DE" dirty="0" err="1"/>
              <a:t>or</a:t>
            </a:r>
            <a:r>
              <a:rPr lang="de-DE" dirty="0"/>
              <a:t> </a:t>
            </a:r>
            <a:r>
              <a:rPr lang="de-DE" dirty="0" err="1"/>
              <a:t>is</a:t>
            </a:r>
            <a:r>
              <a:rPr lang="de-DE" dirty="0"/>
              <a:t> </a:t>
            </a:r>
            <a:r>
              <a:rPr lang="de-DE" dirty="0" err="1"/>
              <a:t>this</a:t>
            </a:r>
            <a:r>
              <a:rPr lang="de-DE" dirty="0"/>
              <a:t> a </a:t>
            </a:r>
            <a:r>
              <a:rPr lang="de-DE" dirty="0" err="1"/>
              <a:t>spectrum</a:t>
            </a:r>
            <a:r>
              <a:rPr lang="de-DE" dirty="0"/>
              <a:t>?</a:t>
            </a:r>
          </a:p>
          <a:p>
            <a:pPr marL="171450" indent="-171450">
              <a:buFontTx/>
              <a:buChar char="-"/>
            </a:pPr>
            <a:endParaRPr lang="de-DE" dirty="0"/>
          </a:p>
          <a:p>
            <a:pPr marL="171450" indent="-171450">
              <a:buFontTx/>
              <a:buChar char="-"/>
            </a:pPr>
            <a:r>
              <a:rPr lang="de-DE" dirty="0" err="1"/>
              <a:t>How</a:t>
            </a:r>
            <a:r>
              <a:rPr lang="de-DE" dirty="0"/>
              <a:t> </a:t>
            </a:r>
            <a:r>
              <a:rPr lang="de-DE" dirty="0" err="1"/>
              <a:t>to</a:t>
            </a:r>
            <a:r>
              <a:rPr lang="de-DE" dirty="0"/>
              <a:t> </a:t>
            </a:r>
            <a:r>
              <a:rPr lang="de-DE" dirty="0" err="1"/>
              <a:t>define</a:t>
            </a:r>
            <a:r>
              <a:rPr lang="de-DE" dirty="0"/>
              <a:t> a non-human </a:t>
            </a:r>
            <a:r>
              <a:rPr lang="de-DE" dirty="0" err="1"/>
              <a:t>voice</a:t>
            </a:r>
            <a:r>
              <a:rPr lang="de-DE" dirty="0"/>
              <a:t>?</a:t>
            </a:r>
          </a:p>
          <a:p>
            <a:pPr marL="171450" indent="-171450">
              <a:buFontTx/>
              <a:buChar char="-"/>
            </a:pPr>
            <a:endParaRPr lang="de-DE" dirty="0"/>
          </a:p>
          <a:p>
            <a:pPr marL="171450" indent="-171450">
              <a:buFontTx/>
              <a:buChar char="-"/>
            </a:pPr>
            <a:r>
              <a:rPr lang="de-DE" dirty="0" err="1"/>
              <a:t>Empirically</a:t>
            </a:r>
            <a:r>
              <a:rPr lang="de-DE" dirty="0"/>
              <a:t> </a:t>
            </a:r>
            <a:r>
              <a:rPr lang="de-DE" dirty="0" err="1"/>
              <a:t>disentangle</a:t>
            </a:r>
            <a:r>
              <a:rPr lang="de-DE" dirty="0"/>
              <a:t> </a:t>
            </a:r>
            <a:r>
              <a:rPr lang="de-DE" dirty="0" err="1"/>
              <a:t>the</a:t>
            </a:r>
            <a:r>
              <a:rPr lang="de-DE" dirty="0"/>
              <a:t> </a:t>
            </a:r>
            <a:r>
              <a:rPr lang="de-DE" dirty="0" err="1"/>
              <a:t>effect</a:t>
            </a:r>
            <a:r>
              <a:rPr lang="de-DE" dirty="0"/>
              <a:t> </a:t>
            </a:r>
            <a:r>
              <a:rPr lang="de-DE" dirty="0" err="1"/>
              <a:t>of</a:t>
            </a:r>
            <a:r>
              <a:rPr lang="de-DE" dirty="0"/>
              <a:t> </a:t>
            </a:r>
            <a:r>
              <a:rPr lang="de-DE" dirty="0" err="1"/>
              <a:t>catory</a:t>
            </a:r>
            <a:r>
              <a:rPr lang="de-DE" dirty="0"/>
              <a:t> vs. </a:t>
            </a:r>
            <a:r>
              <a:rPr lang="de-DE" dirty="0" err="1"/>
              <a:t>the</a:t>
            </a:r>
            <a:r>
              <a:rPr lang="de-DE" dirty="0"/>
              <a:t> </a:t>
            </a:r>
            <a:r>
              <a:rPr lang="de-DE" dirty="0" err="1"/>
              <a:t>effect</a:t>
            </a:r>
            <a:r>
              <a:rPr lang="de-DE" dirty="0"/>
              <a:t> </a:t>
            </a:r>
            <a:r>
              <a:rPr lang="de-DE" dirty="0" err="1"/>
              <a:t>of</a:t>
            </a:r>
            <a:r>
              <a:rPr lang="de-DE" dirty="0"/>
              <a:t> </a:t>
            </a:r>
            <a:r>
              <a:rPr lang="de-DE" dirty="0" err="1"/>
              <a:t>deviation</a:t>
            </a:r>
            <a:endParaRPr lang="de-DE" dirty="0"/>
          </a:p>
          <a:p>
            <a:pPr marL="0" indent="0">
              <a:buFont typeface="Arial" panose="020B0604020202020204" pitchFamily="34" charset="0"/>
              <a:buNone/>
            </a:pPr>
            <a:endParaRPr lang="de-DE" dirty="0"/>
          </a:p>
        </p:txBody>
      </p:sp>
      <p:sp>
        <p:nvSpPr>
          <p:cNvPr id="4" name="Foliennummernplatzhalter 3">
            <a:extLst>
              <a:ext uri="{FF2B5EF4-FFF2-40B4-BE49-F238E27FC236}">
                <a16:creationId xmlns:a16="http://schemas.microsoft.com/office/drawing/2014/main" id="{8D48A684-9788-2EE6-6E38-EB9B01C99422}"/>
              </a:ext>
            </a:extLst>
          </p:cNvPr>
          <p:cNvSpPr>
            <a:spLocks noGrp="1"/>
          </p:cNvSpPr>
          <p:nvPr>
            <p:ph type="sldNum" sz="quarter" idx="5"/>
          </p:nvPr>
        </p:nvSpPr>
        <p:spPr/>
        <p:txBody>
          <a:bodyPr/>
          <a:lstStyle/>
          <a:p>
            <a:fld id="{5BDADD7A-5464-40FD-B5CC-4CA36D7CC1F5}" type="slidenum">
              <a:rPr lang="de-DE" smtClean="0"/>
              <a:t>21</a:t>
            </a:fld>
            <a:endParaRPr lang="de-DE"/>
          </a:p>
        </p:txBody>
      </p:sp>
    </p:spTree>
    <p:extLst>
      <p:ext uri="{BB962C8B-B14F-4D97-AF65-F5344CB8AC3E}">
        <p14:creationId xmlns:p14="http://schemas.microsoft.com/office/powerpoint/2010/main" val="27512201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Main </a:t>
            </a:r>
            <a:r>
              <a:rPr lang="de-DE" dirty="0" err="1"/>
              <a:t>research</a:t>
            </a:r>
            <a:r>
              <a:rPr lang="de-DE" dirty="0"/>
              <a:t> </a:t>
            </a:r>
            <a:r>
              <a:rPr lang="de-DE" dirty="0" err="1"/>
              <a:t>is</a:t>
            </a:r>
            <a:r>
              <a:rPr lang="de-DE" dirty="0"/>
              <a:t> not </a:t>
            </a:r>
            <a:r>
              <a:rPr lang="de-DE" dirty="0" err="1"/>
              <a:t>coming</a:t>
            </a:r>
            <a:r>
              <a:rPr lang="de-DE" dirty="0"/>
              <a:t> </a:t>
            </a:r>
            <a:r>
              <a:rPr lang="de-DE" dirty="0" err="1"/>
              <a:t>from</a:t>
            </a:r>
            <a:r>
              <a:rPr lang="de-DE" dirty="0"/>
              <a:t> </a:t>
            </a:r>
            <a:r>
              <a:rPr lang="de-DE" dirty="0" err="1"/>
              <a:t>psychology</a:t>
            </a:r>
            <a:endParaRPr lang="de-DE" dirty="0"/>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22</a:t>
            </a:fld>
            <a:endParaRPr lang="de-DE"/>
          </a:p>
        </p:txBody>
      </p:sp>
    </p:spTree>
    <p:extLst>
      <p:ext uri="{BB962C8B-B14F-4D97-AF65-F5344CB8AC3E}">
        <p14:creationId xmlns:p14="http://schemas.microsoft.com/office/powerpoint/2010/main" val="6395793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endParaRPr lang="de-DE" dirty="0"/>
          </a:p>
          <a:p>
            <a:pPr marL="171450" indent="-171450">
              <a:buFont typeface="Arial" panose="020B0604020202020204" pitchFamily="34" charset="0"/>
              <a:buChar char="•"/>
            </a:pPr>
            <a:r>
              <a:rPr lang="de-DE" dirty="0"/>
              <a:t>Domain </a:t>
            </a:r>
            <a:r>
              <a:rPr lang="de-DE" dirty="0" err="1"/>
              <a:t>specific</a:t>
            </a:r>
            <a:r>
              <a:rPr lang="de-DE" dirty="0"/>
              <a:t>, but </a:t>
            </a:r>
            <a:r>
              <a:rPr lang="de-DE" dirty="0" err="1"/>
              <a:t>raise</a:t>
            </a:r>
            <a:r>
              <a:rPr lang="de-DE" dirty="0"/>
              <a:t> </a:t>
            </a:r>
            <a:r>
              <a:rPr lang="de-DE" dirty="0" err="1"/>
              <a:t>good</a:t>
            </a:r>
            <a:r>
              <a:rPr lang="de-DE" dirty="0"/>
              <a:t> </a:t>
            </a:r>
            <a:r>
              <a:rPr lang="de-DE" dirty="0" err="1"/>
              <a:t>questions</a:t>
            </a:r>
            <a:r>
              <a:rPr lang="de-DE" dirty="0"/>
              <a:t> and </a:t>
            </a:r>
            <a:r>
              <a:rPr lang="de-DE" dirty="0" err="1"/>
              <a:t>identifiy</a:t>
            </a:r>
            <a:r>
              <a:rPr lang="de-DE" dirty="0"/>
              <a:t> </a:t>
            </a:r>
            <a:r>
              <a:rPr lang="de-DE" dirty="0" err="1"/>
              <a:t>gaps</a:t>
            </a:r>
            <a:endParaRPr lang="de-DE" dirty="0"/>
          </a:p>
          <a:p>
            <a:pPr marL="171450" indent="-171450">
              <a:buFont typeface="Arial" panose="020B0604020202020204" pitchFamily="34" charset="0"/>
              <a:buChar char="•"/>
            </a:pPr>
            <a:r>
              <a:rPr lang="de-DE" dirty="0" err="1"/>
              <a:t>Underspecification</a:t>
            </a:r>
            <a:r>
              <a:rPr lang="de-DE" dirty="0"/>
              <a:t>, </a:t>
            </a:r>
            <a:r>
              <a:rPr lang="de-DE" dirty="0" err="1"/>
              <a:t>reliability</a:t>
            </a:r>
            <a:r>
              <a:rPr lang="de-DE" dirty="0"/>
              <a:t>, lack </a:t>
            </a:r>
            <a:r>
              <a:rPr lang="de-DE" dirty="0" err="1"/>
              <a:t>of</a:t>
            </a:r>
            <a:r>
              <a:rPr lang="de-DE" dirty="0"/>
              <a:t> </a:t>
            </a:r>
            <a:r>
              <a:rPr lang="de-DE" dirty="0" err="1"/>
              <a:t>theory</a:t>
            </a:r>
            <a:r>
              <a:rPr lang="de-DE" dirty="0"/>
              <a:t>, </a:t>
            </a:r>
            <a:r>
              <a:rPr lang="de-DE" dirty="0" err="1"/>
              <a:t>inconsistent</a:t>
            </a:r>
            <a:r>
              <a:rPr lang="de-DE" dirty="0"/>
              <a:t> </a:t>
            </a:r>
            <a:r>
              <a:rPr lang="de-DE" dirty="0" err="1"/>
              <a:t>terminology</a:t>
            </a:r>
            <a:endParaRPr lang="de-DE" dirty="0"/>
          </a:p>
          <a:p>
            <a:pPr marL="171450" indent="-171450">
              <a:buFont typeface="Arial" panose="020B0604020202020204" pitchFamily="34" charset="0"/>
              <a:buChar char="•"/>
            </a:pPr>
            <a:r>
              <a:rPr lang="de-DE" dirty="0"/>
              <a:t>„</a:t>
            </a:r>
            <a:r>
              <a:rPr lang="en-US" dirty="0"/>
              <a:t>need to address relationships between naturalness and other variables included in the studies. </a:t>
            </a:r>
            <a:r>
              <a:rPr lang="de-DE" dirty="0"/>
              <a:t>“</a:t>
            </a:r>
          </a:p>
        </p:txBody>
      </p:sp>
      <p:sp>
        <p:nvSpPr>
          <p:cNvPr id="4" name="Foliennummernplatzhalter 3"/>
          <p:cNvSpPr>
            <a:spLocks noGrp="1"/>
          </p:cNvSpPr>
          <p:nvPr>
            <p:ph type="sldNum" sz="quarter" idx="5"/>
          </p:nvPr>
        </p:nvSpPr>
        <p:spPr/>
        <p:txBody>
          <a:bodyPr/>
          <a:lstStyle/>
          <a:p>
            <a:fld id="{5BDADD7A-5464-40FD-B5CC-4CA36D7CC1F5}" type="slidenum">
              <a:rPr lang="de-DE" smtClean="0"/>
              <a:t>23</a:t>
            </a:fld>
            <a:endParaRPr lang="de-DE"/>
          </a:p>
        </p:txBody>
      </p:sp>
    </p:spTree>
    <p:extLst>
      <p:ext uri="{BB962C8B-B14F-4D97-AF65-F5344CB8AC3E}">
        <p14:creationId xmlns:p14="http://schemas.microsoft.com/office/powerpoint/2010/main" val="22234943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24</a:t>
            </a:fld>
            <a:endParaRPr lang="de-DE"/>
          </a:p>
        </p:txBody>
      </p:sp>
    </p:spTree>
    <p:extLst>
      <p:ext uri="{BB962C8B-B14F-4D97-AF65-F5344CB8AC3E}">
        <p14:creationId xmlns:p14="http://schemas.microsoft.com/office/powerpoint/2010/main" val="23923730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B16DB3-EC5B-EAA3-EC6F-A55B7F7EFD5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F2CFF2D-AF65-46CC-E240-AE8DD364F70D}"/>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3C02284-A173-F1B2-C2CD-C4946EC20266}"/>
              </a:ext>
            </a:extLst>
          </p:cNvPr>
          <p:cNvSpPr>
            <a:spLocks noGrp="1"/>
          </p:cNvSpPr>
          <p:nvPr>
            <p:ph type="body" idx="1"/>
          </p:nvPr>
        </p:nvSpPr>
        <p:spPr/>
        <p:txBody>
          <a:bodyPr/>
          <a:lstStyle/>
          <a:p>
            <a:pPr algn="l"/>
            <a:r>
              <a:rPr lang="de-DE" dirty="0" err="1"/>
              <a:t>Articulatory</a:t>
            </a:r>
            <a:r>
              <a:rPr lang="de-DE" dirty="0"/>
              <a:t> </a:t>
            </a:r>
            <a:r>
              <a:rPr lang="de-DE" dirty="0" err="1"/>
              <a:t>synthesis</a:t>
            </a:r>
            <a:r>
              <a:rPr lang="de-DE" dirty="0"/>
              <a:t>: </a:t>
            </a:r>
            <a:r>
              <a:rPr lang="en-US" sz="1800" b="0" i="0" u="none" strike="noStrike" baseline="0" dirty="0">
                <a:latin typeface="CharterBT-Roman"/>
              </a:rPr>
              <a:t>models for the movement of lips, tongue, glottis, and vocal tract</a:t>
            </a:r>
          </a:p>
          <a:p>
            <a:pPr algn="l"/>
            <a:endParaRPr lang="en-US" sz="1800" b="0" i="0" u="none" strike="noStrike" baseline="0" dirty="0">
              <a:latin typeface="CharterBT-Roman"/>
            </a:endParaRPr>
          </a:p>
          <a:p>
            <a:pPr algn="l"/>
            <a:r>
              <a:rPr lang="en-US" sz="1800" b="0" i="0" u="none" strike="noStrike" baseline="0" dirty="0">
                <a:latin typeface="CharterBT-Roman"/>
              </a:rPr>
              <a:t>Concatenative synthesis: where the target utterance is constructed from a set of prerecorded building blocks: words, syllables, </a:t>
            </a:r>
            <a:r>
              <a:rPr lang="fr-FR" sz="1800" b="0" i="0" u="none" strike="noStrike" baseline="0" dirty="0" err="1">
                <a:latin typeface="CharterBT-Roman"/>
              </a:rPr>
              <a:t>half-syllables</a:t>
            </a:r>
            <a:r>
              <a:rPr lang="fr-FR" sz="1800" b="0" i="0" u="none" strike="noStrike" baseline="0" dirty="0">
                <a:latin typeface="CharterBT-Roman"/>
              </a:rPr>
              <a:t>, </a:t>
            </a:r>
            <a:r>
              <a:rPr lang="fr-FR" sz="1800" b="0" i="0" u="none" strike="noStrike" baseline="0" dirty="0" err="1">
                <a:latin typeface="CharterBT-Roman"/>
              </a:rPr>
              <a:t>phonemes</a:t>
            </a:r>
            <a:r>
              <a:rPr lang="fr-FR" sz="1800" b="0" i="0" u="none" strike="noStrike" baseline="0" dirty="0">
                <a:latin typeface="CharterBT-Roman"/>
              </a:rPr>
              <a:t>, </a:t>
            </a:r>
            <a:r>
              <a:rPr lang="fr-FR" sz="1800" b="0" i="0" u="none" strike="noStrike" baseline="0" dirty="0" err="1">
                <a:latin typeface="CharterBT-Roman"/>
              </a:rPr>
              <a:t>diphones</a:t>
            </a:r>
            <a:r>
              <a:rPr lang="fr-FR" sz="1800" b="0" i="0" u="none" strike="noStrike" baseline="0" dirty="0">
                <a:latin typeface="CharterBT-Roman"/>
              </a:rPr>
              <a:t>, or </a:t>
            </a:r>
            <a:r>
              <a:rPr lang="fr-FR" sz="1800" b="0" i="0" u="none" strike="noStrike" baseline="0" dirty="0" err="1">
                <a:latin typeface="CharterBT-Roman"/>
              </a:rPr>
              <a:t>triphones</a:t>
            </a:r>
            <a:endParaRPr lang="fr-FR" sz="1800" b="0" i="0" u="none" strike="noStrike" baseline="0" dirty="0">
              <a:latin typeface="CharterBT-Roman"/>
            </a:endParaRPr>
          </a:p>
          <a:p>
            <a:pPr algn="l"/>
            <a:endParaRPr lang="fr-FR" sz="1800" b="0" i="0" u="none" strike="noStrike" baseline="0" dirty="0">
              <a:latin typeface="CharterBT-Roman"/>
            </a:endParaRPr>
          </a:p>
          <a:p>
            <a:pPr algn="l"/>
            <a:r>
              <a:rPr lang="fr-FR" sz="1800" b="0" i="0" u="none" strike="noStrike" baseline="0" dirty="0" err="1">
                <a:latin typeface="CharterBT-Roman"/>
              </a:rPr>
              <a:t>Statistical</a:t>
            </a:r>
            <a:r>
              <a:rPr lang="fr-FR" sz="1800" b="0" i="0" u="none" strike="noStrike" baseline="0" dirty="0">
                <a:latin typeface="CharterBT-Roman"/>
              </a:rPr>
              <a:t> </a:t>
            </a:r>
            <a:r>
              <a:rPr lang="fr-FR" sz="1800" b="0" i="0" u="none" strike="noStrike" baseline="0" dirty="0" err="1">
                <a:latin typeface="CharterBT-Roman"/>
              </a:rPr>
              <a:t>parametric</a:t>
            </a:r>
            <a:r>
              <a:rPr lang="fr-FR" sz="1800" b="0" i="0" u="none" strike="noStrike" baseline="0" dirty="0">
                <a:latin typeface="CharterBT-Roman"/>
              </a:rPr>
              <a:t> </a:t>
            </a:r>
            <a:r>
              <a:rPr lang="fr-FR" sz="1800" b="0" i="0" u="none" strike="noStrike" baseline="0" dirty="0" err="1">
                <a:latin typeface="CharterBT-Roman"/>
              </a:rPr>
              <a:t>synthesis</a:t>
            </a:r>
            <a:r>
              <a:rPr lang="fr-FR" sz="1800" b="0" i="0" u="none" strike="noStrike" baseline="0" dirty="0">
                <a:latin typeface="CharterBT-Roman"/>
              </a:rPr>
              <a:t>: a machine/network </a:t>
            </a:r>
            <a:r>
              <a:rPr lang="fr-FR" sz="1800" b="0" i="0" u="none" strike="noStrike" baseline="0" dirty="0" err="1">
                <a:latin typeface="CharterBT-Roman"/>
              </a:rPr>
              <a:t>is</a:t>
            </a:r>
            <a:r>
              <a:rPr lang="fr-FR" sz="1800" b="0" i="0" u="none" strike="noStrike" baseline="0" dirty="0">
                <a:latin typeface="CharterBT-Roman"/>
              </a:rPr>
              <a:t> </a:t>
            </a:r>
            <a:r>
              <a:rPr lang="fr-FR" sz="1800" b="0" i="0" u="none" strike="noStrike" baseline="0" dirty="0" err="1">
                <a:latin typeface="CharterBT-Roman"/>
              </a:rPr>
              <a:t>trained</a:t>
            </a:r>
            <a:r>
              <a:rPr lang="fr-FR" sz="1800" b="0" i="0" u="none" strike="noStrike" baseline="0" dirty="0">
                <a:latin typeface="CharterBT-Roman"/>
              </a:rPr>
              <a:t> on speech data and </a:t>
            </a:r>
            <a:r>
              <a:rPr lang="fr-FR" sz="1800" b="0" i="0" u="none" strike="noStrike" baseline="0" dirty="0" err="1">
                <a:latin typeface="CharterBT-Roman"/>
              </a:rPr>
              <a:t>this</a:t>
            </a:r>
            <a:r>
              <a:rPr lang="fr-FR" sz="1800" b="0" i="0" u="none" strike="noStrike" baseline="0" dirty="0">
                <a:latin typeface="CharterBT-Roman"/>
              </a:rPr>
              <a:t> information </a:t>
            </a:r>
            <a:r>
              <a:rPr lang="fr-FR" sz="1800" b="0" i="0" u="none" strike="noStrike" baseline="0" dirty="0" err="1">
                <a:latin typeface="CharterBT-Roman"/>
              </a:rPr>
              <a:t>is</a:t>
            </a:r>
            <a:r>
              <a:rPr lang="fr-FR" sz="1800" b="0" i="0" u="none" strike="noStrike" baseline="0" dirty="0">
                <a:latin typeface="CharterBT-Roman"/>
              </a:rPr>
              <a:t> </a:t>
            </a:r>
            <a:r>
              <a:rPr lang="fr-FR" sz="1800" b="0" i="0" u="none" strike="noStrike" baseline="0" dirty="0" err="1">
                <a:latin typeface="CharterBT-Roman"/>
              </a:rPr>
              <a:t>then</a:t>
            </a:r>
            <a:r>
              <a:rPr lang="fr-FR" sz="1800" b="0" i="0" u="none" strike="noStrike" baseline="0" dirty="0">
                <a:latin typeface="CharterBT-Roman"/>
              </a:rPr>
              <a:t> </a:t>
            </a:r>
            <a:r>
              <a:rPr lang="fr-FR" sz="1800" b="0" i="0" u="none" strike="noStrike" baseline="0" dirty="0" err="1">
                <a:latin typeface="CharterBT-Roman"/>
              </a:rPr>
              <a:t>fed</a:t>
            </a:r>
            <a:r>
              <a:rPr lang="fr-FR" sz="1800" b="0" i="0" u="none" strike="noStrike" baseline="0" dirty="0">
                <a:latin typeface="CharterBT-Roman"/>
              </a:rPr>
              <a:t> to a vocoder</a:t>
            </a:r>
            <a:endParaRPr lang="de-DE" dirty="0"/>
          </a:p>
        </p:txBody>
      </p:sp>
      <p:sp>
        <p:nvSpPr>
          <p:cNvPr id="4" name="Foliennummernplatzhalter 3">
            <a:extLst>
              <a:ext uri="{FF2B5EF4-FFF2-40B4-BE49-F238E27FC236}">
                <a16:creationId xmlns:a16="http://schemas.microsoft.com/office/drawing/2014/main" id="{DEF9C31B-9DB0-8EDB-5640-E6BB1ED01AFD}"/>
              </a:ext>
            </a:extLst>
          </p:cNvPr>
          <p:cNvSpPr>
            <a:spLocks noGrp="1"/>
          </p:cNvSpPr>
          <p:nvPr>
            <p:ph type="sldNum" sz="quarter" idx="5"/>
          </p:nvPr>
        </p:nvSpPr>
        <p:spPr/>
        <p:txBody>
          <a:bodyPr/>
          <a:lstStyle/>
          <a:p>
            <a:fld id="{5BDADD7A-5464-40FD-B5CC-4CA36D7CC1F5}" type="slidenum">
              <a:rPr lang="de-DE" smtClean="0"/>
              <a:t>25</a:t>
            </a:fld>
            <a:endParaRPr lang="de-DE"/>
          </a:p>
        </p:txBody>
      </p:sp>
    </p:spTree>
    <p:extLst>
      <p:ext uri="{BB962C8B-B14F-4D97-AF65-F5344CB8AC3E}">
        <p14:creationId xmlns:p14="http://schemas.microsoft.com/office/powerpoint/2010/main" val="28835824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Third, for users who have a para-machine perception regarding conversational AI, their levels of trust in conversational AI are surprisingly not the lowest among the discovered perception patterns. Instead, users who possess an asymmetric perception pattern show the lowest morality-based trust. This finding suggests that the asymmetry between humanness perceptions on the speaking and listening of conversational AI may leads users to question the ethics of their conversational AIs.</a:t>
            </a:r>
          </a:p>
          <a:p>
            <a:endParaRPr lang="en-US" sz="1200" b="0" i="0" u="none" strike="noStrike" kern="1200" baseline="0" dirty="0">
              <a:solidFill>
                <a:schemeClr val="tx1"/>
              </a:solidFill>
              <a:latin typeface="+mn-lt"/>
              <a:ea typeface="+mn-ea"/>
              <a:cs typeface="+mn-cs"/>
            </a:endParaRPr>
          </a:p>
          <a:p>
            <a:r>
              <a:rPr lang="de-DE" dirty="0" err="1"/>
              <a:t>Kuriki</a:t>
            </a:r>
            <a:r>
              <a:rPr lang="de-DE" dirty="0"/>
              <a:t> 2016: </a:t>
            </a:r>
            <a:r>
              <a:rPr lang="de-DE" dirty="0" err="1"/>
              <a:t>people</a:t>
            </a:r>
            <a:r>
              <a:rPr lang="de-DE" dirty="0"/>
              <a:t> </a:t>
            </a:r>
            <a:r>
              <a:rPr lang="de-DE" dirty="0" err="1"/>
              <a:t>without</a:t>
            </a:r>
            <a:r>
              <a:rPr lang="de-DE" dirty="0"/>
              <a:t> ASD: </a:t>
            </a:r>
            <a:r>
              <a:rPr lang="de-DE" dirty="0" err="1"/>
              <a:t>difference</a:t>
            </a:r>
            <a:r>
              <a:rPr lang="de-DE" dirty="0"/>
              <a:t> in </a:t>
            </a:r>
            <a:r>
              <a:rPr lang="de-DE" dirty="0" err="1"/>
              <a:t>naturalness</a:t>
            </a:r>
            <a:r>
              <a:rPr lang="de-DE" dirty="0"/>
              <a:t>, </a:t>
            </a:r>
            <a:r>
              <a:rPr lang="de-DE" dirty="0" err="1"/>
              <a:t>with</a:t>
            </a:r>
            <a:r>
              <a:rPr lang="de-DE" dirty="0"/>
              <a:t> ASD: </a:t>
            </a:r>
            <a:r>
              <a:rPr lang="de-DE" dirty="0" err="1"/>
              <a:t>none</a:t>
            </a:r>
            <a:r>
              <a:rPr lang="de-DE" dirty="0"/>
              <a:t> (</a:t>
            </a:r>
            <a:r>
              <a:rPr lang="de-DE" dirty="0" err="1"/>
              <a:t>robot</a:t>
            </a:r>
            <a:r>
              <a:rPr lang="de-DE" dirty="0"/>
              <a:t> </a:t>
            </a:r>
            <a:r>
              <a:rPr lang="de-DE" dirty="0" err="1"/>
              <a:t>affinity</a:t>
            </a:r>
            <a:r>
              <a:rPr lang="de-DE" dirty="0"/>
              <a:t>)</a:t>
            </a:r>
          </a:p>
          <a:p>
            <a:r>
              <a:rPr lang="de-DE" dirty="0"/>
              <a:t>Lee (2010): </a:t>
            </a:r>
            <a:r>
              <a:rPr lang="de-DE" dirty="0" err="1"/>
              <a:t>naturalness-effect</a:t>
            </a:r>
            <a:r>
              <a:rPr lang="de-DE" dirty="0"/>
              <a:t> </a:t>
            </a:r>
            <a:r>
              <a:rPr lang="de-DE" dirty="0" err="1"/>
              <a:t>only</a:t>
            </a:r>
            <a:r>
              <a:rPr lang="de-DE" dirty="0"/>
              <a:t> </a:t>
            </a:r>
            <a:r>
              <a:rPr lang="de-DE" dirty="0" err="1"/>
              <a:t>for</a:t>
            </a:r>
            <a:r>
              <a:rPr lang="de-DE" dirty="0"/>
              <a:t> intuitive and </a:t>
            </a:r>
            <a:r>
              <a:rPr lang="de-DE" dirty="0" err="1"/>
              <a:t>less</a:t>
            </a:r>
            <a:r>
              <a:rPr lang="de-DE" dirty="0"/>
              <a:t> </a:t>
            </a:r>
            <a:r>
              <a:rPr lang="de-DE" dirty="0" err="1"/>
              <a:t>analytical</a:t>
            </a:r>
            <a:r>
              <a:rPr lang="de-DE" dirty="0"/>
              <a:t> </a:t>
            </a:r>
            <a:r>
              <a:rPr lang="de-DE" dirty="0" err="1"/>
              <a:t>participants</a:t>
            </a:r>
            <a:r>
              <a:rPr lang="de-DE" dirty="0"/>
              <a:t>  (</a:t>
            </a:r>
            <a:r>
              <a:rPr lang="de-DE" dirty="0" err="1"/>
              <a:t>played</a:t>
            </a:r>
            <a:r>
              <a:rPr lang="de-DE" dirty="0"/>
              <a:t> a game </a:t>
            </a:r>
            <a:r>
              <a:rPr lang="de-DE" dirty="0" err="1"/>
              <a:t>with</a:t>
            </a:r>
            <a:r>
              <a:rPr lang="de-DE" dirty="0"/>
              <a:t> a </a:t>
            </a:r>
            <a:r>
              <a:rPr lang="de-DE" dirty="0" err="1"/>
              <a:t>robot</a:t>
            </a:r>
            <a:r>
              <a:rPr lang="de-DE" dirty="0"/>
              <a:t>)</a:t>
            </a:r>
          </a:p>
          <a:p>
            <a:r>
              <a:rPr lang="de-DE" dirty="0" err="1"/>
              <a:t>Schreibelmayer</a:t>
            </a:r>
            <a:r>
              <a:rPr lang="de-DE" dirty="0"/>
              <a:t> (2022): </a:t>
            </a:r>
            <a:r>
              <a:rPr lang="de-DE" dirty="0" err="1"/>
              <a:t>listeners</a:t>
            </a:r>
            <a:r>
              <a:rPr lang="de-DE" dirty="0"/>
              <a:t> </a:t>
            </a:r>
            <a:r>
              <a:rPr lang="de-DE" dirty="0" err="1"/>
              <a:t>openness</a:t>
            </a:r>
            <a:r>
              <a:rPr lang="de-DE" dirty="0"/>
              <a:t> </a:t>
            </a:r>
            <a:r>
              <a:rPr lang="de-DE" dirty="0" err="1"/>
              <a:t>affects</a:t>
            </a:r>
            <a:r>
              <a:rPr lang="de-DE" dirty="0"/>
              <a:t> human-</a:t>
            </a:r>
            <a:r>
              <a:rPr lang="de-DE" dirty="0" err="1"/>
              <a:t>likeness</a:t>
            </a:r>
            <a:r>
              <a:rPr lang="de-DE" dirty="0"/>
              <a:t> </a:t>
            </a:r>
            <a:r>
              <a:rPr lang="de-DE" dirty="0" err="1"/>
              <a:t>preference</a:t>
            </a:r>
            <a:endParaRPr lang="de-DE" dirty="0"/>
          </a:p>
          <a:p>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26</a:t>
            </a:fld>
            <a:endParaRPr lang="de-DE"/>
          </a:p>
        </p:txBody>
      </p:sp>
    </p:spTree>
    <p:extLst>
      <p:ext uri="{BB962C8B-B14F-4D97-AF65-F5344CB8AC3E}">
        <p14:creationId xmlns:p14="http://schemas.microsoft.com/office/powerpoint/2010/main" val="16575058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r>
              <a:rPr lang="en-US" dirty="0"/>
              <a:t>- smoothing of pitch cues via Tandem-STRAIGHT, they manipulated naturalness of human recordings, but not manipulation check</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27</a:t>
            </a:fld>
            <a:endParaRPr lang="de-DE"/>
          </a:p>
        </p:txBody>
      </p:sp>
    </p:spTree>
    <p:extLst>
      <p:ext uri="{BB962C8B-B14F-4D97-AF65-F5344CB8AC3E}">
        <p14:creationId xmlns:p14="http://schemas.microsoft.com/office/powerpoint/2010/main" val="136815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en-US" dirty="0"/>
              <a:t>"(1) inadequate prosody, as generated by off-the-shelf text-to-speech (TTS) engines with synthetic output; (2) the same inadequate prosody imitated by trained human speakers; and (3) adequate prosody produced by those speakers"</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28</a:t>
            </a:fld>
            <a:endParaRPr lang="de-DE"/>
          </a:p>
        </p:txBody>
      </p:sp>
    </p:spTree>
    <p:extLst>
      <p:ext uri="{BB962C8B-B14F-4D97-AF65-F5344CB8AC3E}">
        <p14:creationId xmlns:p14="http://schemas.microsoft.com/office/powerpoint/2010/main" val="20072702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err="1"/>
              <a:t>Congruency</a:t>
            </a:r>
            <a:r>
              <a:rPr lang="de-DE" dirty="0"/>
              <a:t> </a:t>
            </a:r>
            <a:r>
              <a:rPr lang="de-DE" dirty="0" err="1"/>
              <a:t>effect</a:t>
            </a:r>
            <a:endParaRPr lang="de-DE" dirty="0"/>
          </a:p>
          <a:p>
            <a:pPr marL="171450" indent="-171450">
              <a:buFontTx/>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29</a:t>
            </a:fld>
            <a:endParaRPr lang="de-DE"/>
          </a:p>
        </p:txBody>
      </p:sp>
    </p:spTree>
    <p:extLst>
      <p:ext uri="{BB962C8B-B14F-4D97-AF65-F5344CB8AC3E}">
        <p14:creationId xmlns:p14="http://schemas.microsoft.com/office/powerpoint/2010/main" val="9736286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en-US" dirty="0"/>
              <a:t>MRI: significantly higher activation in the left posterior insula in response to human voices than in response to artificial voices</a:t>
            </a:r>
          </a:p>
          <a:p>
            <a:pPr marL="171450" indent="-171450">
              <a:buFontTx/>
              <a:buChar char="-"/>
            </a:pPr>
            <a:r>
              <a:rPr lang="en-US" dirty="0"/>
              <a:t>Singing voices</a:t>
            </a:r>
          </a:p>
          <a:p>
            <a:pPr marL="171450" indent="-171450">
              <a:buFontTx/>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30</a:t>
            </a:fld>
            <a:endParaRPr lang="de-DE"/>
          </a:p>
        </p:txBody>
      </p:sp>
    </p:spTree>
    <p:extLst>
      <p:ext uri="{BB962C8B-B14F-4D97-AF65-F5344CB8AC3E}">
        <p14:creationId xmlns:p14="http://schemas.microsoft.com/office/powerpoint/2010/main" val="6002969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I </a:t>
            </a:r>
            <a:r>
              <a:rPr lang="de-DE" dirty="0" err="1"/>
              <a:t>should</a:t>
            </a:r>
            <a:r>
              <a:rPr lang="de-DE" dirty="0"/>
              <a:t> </a:t>
            </a:r>
            <a:r>
              <a:rPr lang="de-DE" dirty="0" err="1"/>
              <a:t>start</a:t>
            </a:r>
            <a:r>
              <a:rPr lang="de-DE" dirty="0"/>
              <a:t> </a:t>
            </a:r>
            <a:r>
              <a:rPr lang="de-DE" dirty="0" err="1"/>
              <a:t>with</a:t>
            </a:r>
            <a:r>
              <a:rPr lang="de-DE" dirty="0"/>
              <a:t> </a:t>
            </a:r>
            <a:r>
              <a:rPr lang="de-DE" dirty="0" err="1"/>
              <a:t>my</a:t>
            </a:r>
            <a:r>
              <a:rPr lang="de-DE" dirty="0"/>
              <a:t> </a:t>
            </a:r>
            <a:r>
              <a:rPr lang="de-DE" dirty="0" err="1"/>
              <a:t>motivation</a:t>
            </a:r>
            <a:r>
              <a:rPr lang="de-DE" dirty="0"/>
              <a:t> </a:t>
            </a:r>
          </a:p>
          <a:p>
            <a:r>
              <a:rPr lang="de-DE" dirty="0"/>
              <a:t>- </a:t>
            </a:r>
            <a:r>
              <a:rPr lang="de-DE" dirty="0" err="1"/>
              <a:t>stimulus</a:t>
            </a:r>
            <a:r>
              <a:rPr lang="de-DE" dirty="0"/>
              <a:t> </a:t>
            </a:r>
            <a:r>
              <a:rPr lang="de-DE" dirty="0" err="1"/>
              <a:t>examples</a:t>
            </a:r>
            <a:r>
              <a:rPr lang="de-DE" dirty="0"/>
              <a:t> </a:t>
            </a:r>
            <a:r>
              <a:rPr lang="de-DE" dirty="0" err="1"/>
              <a:t>from</a:t>
            </a:r>
            <a:r>
              <a:rPr lang="de-DE" dirty="0"/>
              <a:t> Papers I am </a:t>
            </a:r>
            <a:r>
              <a:rPr lang="de-DE" dirty="0" err="1"/>
              <a:t>going</a:t>
            </a:r>
            <a:r>
              <a:rPr lang="de-DE" dirty="0"/>
              <a:t> </a:t>
            </a:r>
            <a:r>
              <a:rPr lang="de-DE" dirty="0" err="1"/>
              <a:t>to</a:t>
            </a:r>
            <a:r>
              <a:rPr lang="de-DE" dirty="0"/>
              <a:t> </a:t>
            </a:r>
            <a:r>
              <a:rPr lang="de-DE" dirty="0" err="1"/>
              <a:t>present</a:t>
            </a:r>
            <a:r>
              <a:rPr lang="de-DE" dirty="0"/>
              <a:t> </a:t>
            </a:r>
            <a:r>
              <a:rPr lang="de-DE" dirty="0" err="1"/>
              <a:t>today</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a:t>
            </a:fld>
            <a:endParaRPr lang="de-DE"/>
          </a:p>
        </p:txBody>
      </p:sp>
    </p:spTree>
    <p:extLst>
      <p:ext uri="{BB962C8B-B14F-4D97-AF65-F5344CB8AC3E}">
        <p14:creationId xmlns:p14="http://schemas.microsoft.com/office/powerpoint/2010/main" val="12506635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en-US" noProof="0" dirty="0"/>
              <a:t>- People match human-like voices with more human-like robots</a:t>
            </a:r>
          </a:p>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31</a:t>
            </a:fld>
            <a:endParaRPr lang="de-DE"/>
          </a:p>
        </p:txBody>
      </p:sp>
    </p:spTree>
    <p:extLst>
      <p:ext uri="{BB962C8B-B14F-4D97-AF65-F5344CB8AC3E}">
        <p14:creationId xmlns:p14="http://schemas.microsoft.com/office/powerpoint/2010/main" val="7080024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Baird 2018: </a:t>
            </a:r>
            <a:r>
              <a:rPr lang="de-DE" dirty="0" err="1"/>
              <a:t>linked</a:t>
            </a:r>
            <a:r>
              <a:rPr lang="de-DE" dirty="0"/>
              <a:t> </a:t>
            </a:r>
            <a:r>
              <a:rPr lang="de-DE" dirty="0" err="1"/>
              <a:t>to</a:t>
            </a:r>
            <a:r>
              <a:rPr lang="de-DE" dirty="0"/>
              <a:t> </a:t>
            </a:r>
            <a:r>
              <a:rPr lang="de-DE" dirty="0" err="1"/>
              <a:t>likeability</a:t>
            </a:r>
            <a:endParaRPr lang="de-DE" dirty="0"/>
          </a:p>
          <a:p>
            <a:pPr marL="0" indent="0">
              <a:buFont typeface="Arial" panose="020B0604020202020204" pitchFamily="34" charset="0"/>
              <a:buNone/>
            </a:pPr>
            <a:endParaRPr lang="de-DE" dirty="0"/>
          </a:p>
          <a:p>
            <a:pPr marL="0" indent="0">
              <a:buFont typeface="Arial" panose="020B0604020202020204" pitchFamily="34" charset="0"/>
              <a:buNone/>
            </a:pPr>
            <a:r>
              <a:rPr lang="en-US" dirty="0"/>
              <a:t>"The findings imply that VAs should not be designed to closely resemble humans.</a:t>
            </a:r>
          </a:p>
          <a:p>
            <a:pPr marL="0" indent="0">
              <a:buFont typeface="Arial" panose="020B0604020202020204" pitchFamily="34" charset="0"/>
              <a:buNone/>
            </a:pPr>
            <a:r>
              <a:rPr lang="en-US" dirty="0"/>
              <a:t>Rather, consideration of usage contexts and consumer expectations should be prioritized in developing most</a:t>
            </a:r>
          </a:p>
          <a:p>
            <a:pPr marL="0" indent="0">
              <a:buFont typeface="Arial" panose="020B0604020202020204" pitchFamily="34" charset="0"/>
              <a:buNone/>
            </a:pPr>
            <a:r>
              <a:rPr lang="en-US" dirty="0"/>
              <a:t>likable VAs.“ (</a:t>
            </a:r>
            <a:r>
              <a:rPr lang="en-US" dirty="0" err="1"/>
              <a:t>Im</a:t>
            </a:r>
            <a:r>
              <a:rPr lang="en-US" dirty="0"/>
              <a:t>, 2023)</a:t>
            </a:r>
            <a:endParaRPr lang="de-DE" dirty="0"/>
          </a:p>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32</a:t>
            </a:fld>
            <a:endParaRPr lang="de-DE"/>
          </a:p>
        </p:txBody>
      </p:sp>
    </p:spTree>
    <p:extLst>
      <p:ext uri="{BB962C8B-B14F-4D97-AF65-F5344CB8AC3E}">
        <p14:creationId xmlns:p14="http://schemas.microsoft.com/office/powerpoint/2010/main" val="18562058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a:t>
            </a:fld>
            <a:endParaRPr lang="de-DE"/>
          </a:p>
        </p:txBody>
      </p:sp>
    </p:spTree>
    <p:extLst>
      <p:ext uri="{BB962C8B-B14F-4D97-AF65-F5344CB8AC3E}">
        <p14:creationId xmlns:p14="http://schemas.microsoft.com/office/powerpoint/2010/main" val="626399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5</a:t>
            </a:fld>
            <a:endParaRPr lang="de-DE"/>
          </a:p>
        </p:txBody>
      </p:sp>
    </p:spTree>
    <p:extLst>
      <p:ext uri="{BB962C8B-B14F-4D97-AF65-F5344CB8AC3E}">
        <p14:creationId xmlns:p14="http://schemas.microsoft.com/office/powerpoint/2010/main" val="3682534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r>
              <a:rPr lang="de-DE" dirty="0" err="1"/>
              <a:t>Defining</a:t>
            </a:r>
            <a:r>
              <a:rPr lang="de-DE" dirty="0"/>
              <a:t> </a:t>
            </a:r>
            <a:r>
              <a:rPr lang="de-DE" dirty="0" err="1"/>
              <a:t>naturalness</a:t>
            </a:r>
            <a:r>
              <a:rPr lang="de-DE" dirty="0"/>
              <a:t> </a:t>
            </a:r>
            <a:r>
              <a:rPr lang="de-DE" dirty="0" err="1"/>
              <a:t>is</a:t>
            </a:r>
            <a:r>
              <a:rPr lang="de-DE" dirty="0"/>
              <a:t> </a:t>
            </a:r>
            <a:r>
              <a:rPr lang="de-DE" dirty="0" err="1"/>
              <a:t>already</a:t>
            </a:r>
            <a:r>
              <a:rPr lang="de-DE" dirty="0"/>
              <a:t> a tough </a:t>
            </a:r>
            <a:r>
              <a:rPr lang="de-DE" dirty="0" err="1"/>
              <a:t>challenge</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6</a:t>
            </a:fld>
            <a:endParaRPr lang="de-DE"/>
          </a:p>
        </p:txBody>
      </p:sp>
    </p:spTree>
    <p:extLst>
      <p:ext uri="{BB962C8B-B14F-4D97-AF65-F5344CB8AC3E}">
        <p14:creationId xmlns:p14="http://schemas.microsoft.com/office/powerpoint/2010/main" val="3198338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7</a:t>
            </a:fld>
            <a:endParaRPr lang="de-DE"/>
          </a:p>
        </p:txBody>
      </p:sp>
    </p:spTree>
    <p:extLst>
      <p:ext uri="{BB962C8B-B14F-4D97-AF65-F5344CB8AC3E}">
        <p14:creationId xmlns:p14="http://schemas.microsoft.com/office/powerpoint/2010/main" val="2992073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8</a:t>
            </a:fld>
            <a:endParaRPr lang="de-DE"/>
          </a:p>
        </p:txBody>
      </p:sp>
    </p:spTree>
    <p:extLst>
      <p:ext uri="{BB962C8B-B14F-4D97-AF65-F5344CB8AC3E}">
        <p14:creationId xmlns:p14="http://schemas.microsoft.com/office/powerpoint/2010/main" val="34551492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err="1"/>
              <a:t>Listeners</a:t>
            </a:r>
            <a:r>
              <a:rPr lang="de-DE" dirty="0"/>
              <a:t>: </a:t>
            </a:r>
            <a:r>
              <a:rPr lang="de-DE" dirty="0" err="1"/>
              <a:t>trained</a:t>
            </a:r>
            <a:r>
              <a:rPr lang="de-DE" dirty="0"/>
              <a:t>, </a:t>
            </a:r>
            <a:r>
              <a:rPr lang="de-DE" dirty="0" err="1"/>
              <a:t>experts</a:t>
            </a:r>
            <a:r>
              <a:rPr lang="de-DE" dirty="0"/>
              <a:t>, </a:t>
            </a:r>
            <a:r>
              <a:rPr lang="de-DE" dirty="0" err="1"/>
              <a:t>lay</a:t>
            </a:r>
            <a:r>
              <a:rPr lang="de-DE" dirty="0"/>
              <a:t> </a:t>
            </a:r>
            <a:r>
              <a:rPr lang="de-DE" dirty="0" err="1"/>
              <a:t>persons</a:t>
            </a:r>
            <a:endParaRPr lang="de-DE" dirty="0"/>
          </a:p>
          <a:p>
            <a:pPr marL="171450" indent="-171450">
              <a:buFont typeface="Arial" panose="020B0604020202020204" pitchFamily="34" charset="0"/>
              <a:buChar char="•"/>
            </a:pPr>
            <a:r>
              <a:rPr lang="de-DE" dirty="0"/>
              <a:t>Ratings: </a:t>
            </a:r>
            <a:r>
              <a:rPr lang="en-US" dirty="0"/>
              <a:t>direct magnitude estimation (DME) and equal-appearing interval (EAI) scaling</a:t>
            </a:r>
            <a:endParaRPr lang="de-DE" dirty="0"/>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r>
              <a:rPr lang="de-DE" dirty="0"/>
              <a:t>Diverse </a:t>
            </a:r>
            <a:r>
              <a:rPr lang="de-DE" dirty="0" err="1"/>
              <a:t>operationalization</a:t>
            </a:r>
            <a:r>
              <a:rPr lang="de-DE" dirty="0"/>
              <a:t> </a:t>
            </a:r>
            <a:r>
              <a:rPr lang="de-DE" dirty="0" err="1"/>
              <a:t>would</a:t>
            </a:r>
            <a:r>
              <a:rPr lang="de-DE" dirty="0"/>
              <a:t> </a:t>
            </a:r>
            <a:r>
              <a:rPr lang="de-DE" dirty="0" err="1"/>
              <a:t>be</a:t>
            </a:r>
            <a:r>
              <a:rPr lang="de-DE" dirty="0"/>
              <a:t> </a:t>
            </a:r>
            <a:r>
              <a:rPr lang="de-DE" dirty="0" err="1"/>
              <a:t>amazing</a:t>
            </a:r>
            <a:r>
              <a:rPr lang="de-DE" dirty="0"/>
              <a:t> </a:t>
            </a:r>
            <a:r>
              <a:rPr lang="de-DE" dirty="0" err="1"/>
              <a:t>to</a:t>
            </a:r>
            <a:r>
              <a:rPr lang="de-DE" dirty="0"/>
              <a:t> </a:t>
            </a:r>
            <a:r>
              <a:rPr lang="de-DE" dirty="0" err="1"/>
              <a:t>compare</a:t>
            </a:r>
            <a:r>
              <a:rPr lang="de-DE" dirty="0"/>
              <a:t> </a:t>
            </a:r>
            <a:r>
              <a:rPr lang="de-DE" dirty="0" err="1"/>
              <a:t>effects</a:t>
            </a:r>
            <a:r>
              <a:rPr lang="de-DE" dirty="0"/>
              <a:t> </a:t>
            </a:r>
            <a:r>
              <a:rPr lang="de-DE" dirty="0" err="1"/>
              <a:t>across</a:t>
            </a:r>
            <a:r>
              <a:rPr lang="de-DE" dirty="0"/>
              <a:t> </a:t>
            </a:r>
            <a:r>
              <a:rPr lang="de-DE" dirty="0" err="1"/>
              <a:t>studies</a:t>
            </a:r>
            <a:r>
              <a:rPr lang="de-DE" dirty="0"/>
              <a:t> -&gt; but </a:t>
            </a:r>
            <a:r>
              <a:rPr lang="de-DE" dirty="0" err="1"/>
              <a:t>thats</a:t>
            </a:r>
            <a:r>
              <a:rPr lang="de-DE" dirty="0"/>
              <a:t> not possible</a:t>
            </a:r>
          </a:p>
          <a:p>
            <a:pPr marL="171450" indent="-171450">
              <a:buFont typeface="Arial" panose="020B0604020202020204" pitchFamily="34" charset="0"/>
              <a:buChar char="•"/>
            </a:pPr>
            <a:r>
              <a:rPr lang="de-DE" dirty="0"/>
              <a:t>Always… </a:t>
            </a:r>
            <a:r>
              <a:rPr lang="de-DE" dirty="0" err="1"/>
              <a:t>provide</a:t>
            </a:r>
            <a:r>
              <a:rPr lang="de-DE" dirty="0"/>
              <a:t> </a:t>
            </a:r>
            <a:r>
              <a:rPr lang="de-DE" dirty="0" err="1"/>
              <a:t>stimulus</a:t>
            </a:r>
            <a:r>
              <a:rPr lang="de-DE" dirty="0"/>
              <a:t> </a:t>
            </a:r>
            <a:r>
              <a:rPr lang="de-DE" dirty="0" err="1"/>
              <a:t>examples</a:t>
            </a:r>
            <a:endParaRPr lang="de-DE" dirty="0"/>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9</a:t>
            </a:fld>
            <a:endParaRPr lang="de-DE"/>
          </a:p>
        </p:txBody>
      </p:sp>
    </p:spTree>
    <p:extLst>
      <p:ext uri="{BB962C8B-B14F-4D97-AF65-F5344CB8AC3E}">
        <p14:creationId xmlns:p14="http://schemas.microsoft.com/office/powerpoint/2010/main" val="15210957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haltsseite">
    <p:spTree>
      <p:nvGrpSpPr>
        <p:cNvPr id="1" name=""/>
        <p:cNvGrpSpPr/>
        <p:nvPr/>
      </p:nvGrpSpPr>
      <p:grpSpPr>
        <a:xfrm>
          <a:off x="0" y="0"/>
          <a:ext cx="0" cy="0"/>
          <a:chOff x="0" y="0"/>
          <a:chExt cx="0" cy="0"/>
        </a:xfrm>
      </p:grpSpPr>
      <p:sp>
        <p:nvSpPr>
          <p:cNvPr id="2" name="Rechteck 1"/>
          <p:cNvSpPr/>
          <p:nvPr userDrawn="1"/>
        </p:nvSpPr>
        <p:spPr>
          <a:xfrm flipV="1">
            <a:off x="-1" y="4500000"/>
            <a:ext cx="3442500" cy="396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7" name="Grafik 6"/>
          <p:cNvPicPr preferRelativeResize="0">
            <a:picLocks/>
          </p:cNvPicPr>
          <p:nvPr userDrawn="1"/>
        </p:nvPicPr>
        <p:blipFill>
          <a:blip r:embed="rId2" cstate="print">
            <a:extLst>
              <a:ext uri="{28A0092B-C50C-407E-A947-70E740481C1C}">
                <a14:useLocalDpi xmlns:a14="http://schemas.microsoft.com/office/drawing/2010/main" val="0"/>
              </a:ext>
            </a:extLst>
          </a:blip>
          <a:stretch>
            <a:fillRect/>
          </a:stretch>
        </p:blipFill>
        <p:spPr>
          <a:xfrm>
            <a:off x="3430787" y="4500000"/>
            <a:ext cx="3429000" cy="39600"/>
          </a:xfrm>
          <a:prstGeom prst="rect">
            <a:avLst/>
          </a:prstGeom>
        </p:spPr>
      </p:pic>
      <p:sp>
        <p:nvSpPr>
          <p:cNvPr id="9" name="Textplatzhalter 24"/>
          <p:cNvSpPr>
            <a:spLocks noGrp="1"/>
          </p:cNvSpPr>
          <p:nvPr>
            <p:ph type="body" sz="quarter" idx="11" hasCustomPrompt="1"/>
          </p:nvPr>
        </p:nvSpPr>
        <p:spPr>
          <a:xfrm>
            <a:off x="2249685" y="4719770"/>
            <a:ext cx="4266010" cy="144000"/>
          </a:xfrm>
        </p:spPr>
        <p:txBody>
          <a:bodyPr>
            <a:noAutofit/>
          </a:bodyPr>
          <a:lstStyle>
            <a:lvl1pPr marL="0" indent="0" algn="r">
              <a:buFontTx/>
              <a:buNone/>
              <a:defRPr lang="de-DE" sz="750"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r>
              <a:rPr lang="de-DE" dirty="0"/>
              <a:t>Voice Naturalness</a:t>
            </a:r>
          </a:p>
        </p:txBody>
      </p:sp>
      <p:sp>
        <p:nvSpPr>
          <p:cNvPr id="6" name="Textplatzhalter 24"/>
          <p:cNvSpPr txBox="1">
            <a:spLocks/>
          </p:cNvSpPr>
          <p:nvPr userDrawn="1"/>
        </p:nvSpPr>
        <p:spPr>
          <a:xfrm>
            <a:off x="2641231" y="4884575"/>
            <a:ext cx="3874464" cy="154205"/>
          </a:xfrm>
          <a:prstGeom prst="rect">
            <a:avLst/>
          </a:prstGeom>
        </p:spPr>
        <p:txBody>
          <a:bodyPr lIns="0" tIns="0" rIns="0" bIns="0">
            <a:noAutofit/>
          </a:bodyPr>
          <a:lstStyle>
            <a:lvl1pPr marL="0" marR="0" indent="0" algn="r" defTabSz="914400" rtl="0" eaLnBrk="1" fontAlgn="auto" latinLnBrk="0" hangingPunct="1">
              <a:lnSpc>
                <a:spcPct val="100000"/>
              </a:lnSpc>
              <a:spcBef>
                <a:spcPct val="20000"/>
              </a:spcBef>
              <a:spcAft>
                <a:spcPts val="0"/>
              </a:spcAft>
              <a:buClrTx/>
              <a:buSzTx/>
              <a:buFontTx/>
              <a:buNone/>
              <a:tabLst/>
              <a:defRPr lang="de-DE" sz="1000" kern="1200" baseline="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fld id="{822FCD78-D96D-4F80-9AD7-6954839C45E1}" type="slidenum">
              <a:rPr lang="de-DE" sz="750" smtClean="0">
                <a:solidFill>
                  <a:schemeClr val="bg1"/>
                </a:solidFill>
                <a:latin typeface="Roboto Condensed" pitchFamily="2" charset="0"/>
                <a:ea typeface="Roboto Condensed" pitchFamily="2" charset="0"/>
              </a:rPr>
              <a:pPr>
                <a:defRPr/>
              </a:pPr>
              <a:t>‹Nr.›</a:t>
            </a:fld>
            <a:r>
              <a:rPr lang="de-DE" sz="750" dirty="0">
                <a:solidFill>
                  <a:schemeClr val="bg1"/>
                </a:solidFill>
                <a:latin typeface="Roboto Condensed" pitchFamily="2" charset="0"/>
                <a:ea typeface="Roboto Condensed" pitchFamily="2" charset="0"/>
              </a:rPr>
              <a:t> / 41</a:t>
            </a:r>
          </a:p>
        </p:txBody>
      </p:sp>
    </p:spTree>
    <p:extLst>
      <p:ext uri="{BB962C8B-B14F-4D97-AF65-F5344CB8AC3E}">
        <p14:creationId xmlns:p14="http://schemas.microsoft.com/office/powerpoint/2010/main" val="63193198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16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342900" y="205978"/>
            <a:ext cx="6172200" cy="857250"/>
          </a:xfrm>
          <a:prstGeom prst="rect">
            <a:avLst/>
          </a:prstGeom>
        </p:spPr>
        <p:txBody>
          <a:bodyPr vert="horz" lIns="0" tIns="0" rIns="0" bIns="0" rtlCol="0" anchor="ctr">
            <a:normAutofit/>
          </a:bodyPr>
          <a:lstStyle/>
          <a:p>
            <a:r>
              <a:rPr lang="de-DE" dirty="0"/>
              <a:t>Titelmasterformat durch Klicken bearbeiten</a:t>
            </a:r>
          </a:p>
        </p:txBody>
      </p:sp>
      <p:sp>
        <p:nvSpPr>
          <p:cNvPr id="3" name="Textplatzhalter 2"/>
          <p:cNvSpPr>
            <a:spLocks noGrp="1"/>
          </p:cNvSpPr>
          <p:nvPr>
            <p:ph type="body" idx="1"/>
          </p:nvPr>
        </p:nvSpPr>
        <p:spPr>
          <a:xfrm>
            <a:off x="342900" y="1200152"/>
            <a:ext cx="6172200" cy="1875655"/>
          </a:xfrm>
          <a:prstGeom prst="rect">
            <a:avLst/>
          </a:prstGeom>
        </p:spPr>
        <p:txBody>
          <a:bodyPr vert="horz" lIns="0" tIns="0" rIns="0" bIns="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 mit Anführungszeichen«</a:t>
            </a:r>
          </a:p>
        </p:txBody>
      </p:sp>
      <p:sp>
        <p:nvSpPr>
          <p:cNvPr id="11" name="Rechteck 10"/>
          <p:cNvSpPr/>
          <p:nvPr userDrawn="1"/>
        </p:nvSpPr>
        <p:spPr>
          <a:xfrm>
            <a:off x="-1" y="4500000"/>
            <a:ext cx="6858000" cy="64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de-DE" sz="1350" dirty="0"/>
          </a:p>
        </p:txBody>
      </p:sp>
      <p:pic>
        <p:nvPicPr>
          <p:cNvPr id="1026"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314619" y="4607704"/>
            <a:ext cx="785700" cy="432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151117"/>
      </p:ext>
    </p:extLst>
  </p:cSld>
  <p:clrMap bg1="lt1" tx1="dk1" bg2="lt2" tx2="dk2" accent1="accent1" accent2="accent2" accent3="accent3" accent4="accent4" accent5="accent5" accent6="accent6" hlink="hlink" folHlink="folHlink"/>
  <p:sldLayoutIdLst>
    <p:sldLayoutId id="2147483656" r:id="rId1"/>
  </p:sldLayoutIdLst>
  <p:hf hdr="0" ftr="0" dt="0"/>
  <p:txStyles>
    <p:titleStyle>
      <a:lvl1pPr algn="l" defTabSz="685800" rtl="0" eaLnBrk="1" latinLnBrk="0" hangingPunct="1">
        <a:spcBef>
          <a:spcPct val="0"/>
        </a:spcBef>
        <a:buNone/>
        <a:defRPr sz="1500" kern="1200" spc="15" baseline="0">
          <a:solidFill>
            <a:schemeClr val="tx1"/>
          </a:solidFill>
          <a:latin typeface="Palatino Linotype" panose="02040502050505030304" pitchFamily="18" charset="0"/>
          <a:ea typeface="+mj-ea"/>
          <a:cs typeface="+mj-cs"/>
        </a:defRPr>
      </a:lvl1pPr>
    </p:titleStyle>
    <p:bodyStyle>
      <a:lvl1pPr marL="0" indent="0" algn="l" defTabSz="685800" rtl="0" eaLnBrk="1" latinLnBrk="0" hangingPunct="1">
        <a:spcBef>
          <a:spcPct val="20000"/>
        </a:spcBef>
        <a:buFontTx/>
        <a:buNone/>
        <a:defRPr sz="1650" kern="1200">
          <a:solidFill>
            <a:schemeClr val="tx1"/>
          </a:solidFill>
          <a:latin typeface="Roboto Condensed" pitchFamily="2" charset="0"/>
          <a:ea typeface="Roboto Condensed" pitchFamily="2" charset="0"/>
          <a:cs typeface="+mn-cs"/>
        </a:defRPr>
      </a:lvl1pPr>
      <a:lvl2pPr marL="557213" indent="-214313" algn="l" defTabSz="685800" rtl="0" eaLnBrk="1" latinLnBrk="0" hangingPunct="1">
        <a:spcBef>
          <a:spcPct val="20000"/>
        </a:spcBef>
        <a:buClr>
          <a:schemeClr val="accent1"/>
        </a:buClr>
        <a:buFont typeface="Arial" panose="020B0604020202020204" pitchFamily="34" charset="0"/>
        <a:buChar char="•"/>
        <a:defRPr sz="1350" kern="1200">
          <a:solidFill>
            <a:schemeClr val="tx1"/>
          </a:solidFill>
          <a:latin typeface="Roboto Condensed" pitchFamily="2" charset="0"/>
          <a:ea typeface="Roboto Condensed" pitchFamily="2" charset="0"/>
          <a:cs typeface="+mn-cs"/>
        </a:defRPr>
      </a:lvl2pPr>
      <a:lvl3pPr marL="857250" indent="-171450" algn="l" defTabSz="685800" rtl="0" eaLnBrk="1" latinLnBrk="0" hangingPunct="1">
        <a:spcBef>
          <a:spcPct val="20000"/>
        </a:spcBef>
        <a:buClr>
          <a:schemeClr val="accent3"/>
        </a:buClr>
        <a:buFont typeface="Arial" panose="020B0604020202020204" pitchFamily="34" charset="0"/>
        <a:buChar char="•"/>
        <a:defRPr sz="1050" kern="1200">
          <a:solidFill>
            <a:schemeClr val="tx1"/>
          </a:solidFill>
          <a:latin typeface="Roboto Condensed" pitchFamily="2" charset="0"/>
          <a:ea typeface="Roboto Condensed" pitchFamily="2" charset="0"/>
          <a:cs typeface="+mn-cs"/>
        </a:defRPr>
      </a:lvl3pPr>
      <a:lvl4pPr marL="1028700" indent="0" algn="l" defTabSz="685800" rtl="0" eaLnBrk="1" latinLnBrk="0" hangingPunct="1">
        <a:spcBef>
          <a:spcPct val="20000"/>
        </a:spcBef>
        <a:buFontTx/>
        <a:buNone/>
        <a:defRPr sz="825" kern="1200">
          <a:solidFill>
            <a:schemeClr val="tx1"/>
          </a:solidFill>
          <a:latin typeface="Roboto Condensed" pitchFamily="2" charset="0"/>
          <a:ea typeface="Roboto Condensed" pitchFamily="2" charset="0"/>
          <a:cs typeface="+mn-cs"/>
        </a:defRPr>
      </a:lvl4pPr>
      <a:lvl5pPr marL="1371600" indent="0" algn="l" defTabSz="685800" rtl="0" eaLnBrk="1" latinLnBrk="0" hangingPunct="1">
        <a:spcBef>
          <a:spcPct val="20000"/>
        </a:spcBef>
        <a:buFont typeface="Arial" panose="020B0604020202020204" pitchFamily="34" charset="0"/>
        <a:buNone/>
        <a:defRPr sz="675" kern="1200">
          <a:solidFill>
            <a:schemeClr val="tx1"/>
          </a:solidFill>
          <a:latin typeface="Roboto Condensed" pitchFamily="2" charset="0"/>
          <a:ea typeface="Roboto Condensed" pitchFamily="2" charset="0"/>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160" userDrawn="1">
          <p15:clr>
            <a:srgbClr val="F26B43"/>
          </p15:clr>
        </p15:guide>
        <p15:guide id="3" pos="22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DE4380E1-BC20-451A-842E-D842298480A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7" name="Rechteck 6"/>
          <p:cNvSpPr/>
          <p:nvPr/>
        </p:nvSpPr>
        <p:spPr>
          <a:xfrm>
            <a:off x="351235" y="2767739"/>
            <a:ext cx="6178774" cy="11105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Roboto Condensed"/>
              <a:ea typeface="+mn-ea"/>
              <a:cs typeface="+mn-cs"/>
            </a:endParaRPr>
          </a:p>
        </p:txBody>
      </p:sp>
      <p:sp>
        <p:nvSpPr>
          <p:cNvPr id="8" name="Textfeld 7"/>
          <p:cNvSpPr txBox="1"/>
          <p:nvPr/>
        </p:nvSpPr>
        <p:spPr>
          <a:xfrm>
            <a:off x="508825" y="3137457"/>
            <a:ext cx="5860444" cy="662031"/>
          </a:xfrm>
          <a:prstGeom prst="rect">
            <a:avLst/>
          </a:prstGeom>
          <a:noFill/>
        </p:spPr>
        <p:txBody>
          <a:bodyPr wrap="square" lIns="0" tIns="0" rIns="0" bIns="0" rtlCol="0">
            <a:noAutofit/>
          </a:bodyPr>
          <a:lstStyle/>
          <a:p>
            <a:r>
              <a:rPr lang="en-US" sz="1300" dirty="0"/>
              <a:t>Naturalness of voices -  how humans and artificial agents could learn from one another</a:t>
            </a:r>
            <a:endParaRPr kumimoji="0" lang="en-US" sz="1300" b="0" i="0" u="none" strike="noStrike" kern="1200" cap="none" spc="0" normalizeH="0" baseline="0" noProof="0" dirty="0">
              <a:ln>
                <a:noFill/>
              </a:ln>
              <a:solidFill>
                <a:srgbClr val="002F5D"/>
              </a:solidFill>
              <a:effectLst/>
              <a:uLnTx/>
              <a:uFillTx/>
              <a:latin typeface="Roboto Condensed"/>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rgbClr val="002F5D"/>
                </a:solidFill>
                <a:latin typeface="Roboto Condensed"/>
                <a:ea typeface="Roboto Condensed" panose="02000000000000000000" pitchFamily="2" charset="0"/>
                <a:cs typeface="Roboto Condensed" panose="02000000000000000000" pitchFamily="2" charset="0"/>
              </a:rPr>
              <a:t>Christine Nussbaum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rgbClr val="002F5D"/>
                </a:solidFill>
                <a:latin typeface="Roboto Condensed"/>
                <a:ea typeface="Roboto Condensed" panose="02000000000000000000" pitchFamily="2" charset="0"/>
                <a:cs typeface="Roboto Condensed" panose="02000000000000000000" pitchFamily="2" charset="0"/>
              </a:rPr>
              <a:t>Voice Research Unit, 16.02.2024</a:t>
            </a:r>
            <a:endParaRPr kumimoji="0" lang="en-US" sz="1000" b="0" i="0" u="none" strike="noStrike" kern="1200" cap="none" spc="0" normalizeH="0" baseline="0" noProof="0" dirty="0">
              <a:ln>
                <a:noFill/>
              </a:ln>
              <a:solidFill>
                <a:srgbClr val="002F5D"/>
              </a:solidFill>
              <a:effectLst/>
              <a:uLnTx/>
              <a:uFillTx/>
              <a:latin typeface="Roboto Condensed"/>
              <a:ea typeface="Roboto Condensed" panose="02000000000000000000" pitchFamily="2" charset="0"/>
              <a:cs typeface="Roboto Condensed" panose="02000000000000000000" pitchFamily="2" charset="0"/>
            </a:endParaRPr>
          </a:p>
        </p:txBody>
      </p:sp>
      <p:cxnSp>
        <p:nvCxnSpPr>
          <p:cNvPr id="9" name="Gerade Verbindung 8"/>
          <p:cNvCxnSpPr/>
          <p:nvPr/>
        </p:nvCxnSpPr>
        <p:spPr>
          <a:xfrm>
            <a:off x="526051" y="3078726"/>
            <a:ext cx="341709"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2" name="Textplatzhalter 1"/>
          <p:cNvSpPr>
            <a:spLocks noGrp="1"/>
          </p:cNvSpPr>
          <p:nvPr>
            <p:ph type="body" sz="quarter" idx="11"/>
          </p:nvPr>
        </p:nvSpPr>
        <p:spPr/>
        <p:txBody>
          <a:bodyPr>
            <a:normAutofit/>
          </a:bodyPr>
          <a:lstStyle/>
          <a:p>
            <a:r>
              <a:rPr lang="en-US" noProof="0" dirty="0"/>
              <a:t>Voice Naturalness</a:t>
            </a:r>
          </a:p>
        </p:txBody>
      </p:sp>
    </p:spTree>
    <p:extLst>
      <p:ext uri="{BB962C8B-B14F-4D97-AF65-F5344CB8AC3E}">
        <p14:creationId xmlns:p14="http://schemas.microsoft.com/office/powerpoint/2010/main" val="2628062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6156074"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0" y="3279025"/>
            <a:ext cx="5550265" cy="530915"/>
          </a:xfrm>
          <a:prstGeom prst="rect">
            <a:avLst/>
          </a:prstGeom>
          <a:noFill/>
        </p:spPr>
        <p:txBody>
          <a:bodyPr wrap="square" lIns="0" tIns="0" rIns="0" bIns="0" rtlCol="0">
            <a:noAutofit/>
          </a:bodyPr>
          <a:lstStyle/>
          <a:p>
            <a:r>
              <a:rPr lang="en-US" sz="1500" dirty="0">
                <a:latin typeface="Palatino Linotype" panose="02040502050505030304" pitchFamily="18" charset="0"/>
              </a:rPr>
              <a:t>Lack of exchange and insufficient anchoring in voice perception theory</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4255394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839046A6-2585-4C36-B2A2-F11E250D0D4A}"/>
              </a:ext>
            </a:extLst>
          </p:cNvPr>
          <p:cNvSpPr>
            <a:spLocks noGrp="1"/>
          </p:cNvSpPr>
          <p:nvPr>
            <p:ph type="body" sz="quarter" idx="11"/>
          </p:nvPr>
        </p:nvSpPr>
        <p:spPr/>
        <p:txBody>
          <a:bodyPr/>
          <a:lstStyle/>
          <a:p>
            <a:endParaRPr lang="de-DE"/>
          </a:p>
        </p:txBody>
      </p:sp>
      <p:pic>
        <p:nvPicPr>
          <p:cNvPr id="4" name="Grafik 3">
            <a:extLst>
              <a:ext uri="{FF2B5EF4-FFF2-40B4-BE49-F238E27FC236}">
                <a16:creationId xmlns:a16="http://schemas.microsoft.com/office/drawing/2014/main" id="{77E138B8-292C-408D-BB6E-0F8D3CB82BD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7619" y="606772"/>
            <a:ext cx="6173389" cy="3456426"/>
          </a:xfrm>
          <a:prstGeom prst="rect">
            <a:avLst/>
          </a:prstGeom>
        </p:spPr>
      </p:pic>
    </p:spTree>
    <p:extLst>
      <p:ext uri="{BB962C8B-B14F-4D97-AF65-F5344CB8AC3E}">
        <p14:creationId xmlns:p14="http://schemas.microsoft.com/office/powerpoint/2010/main" val="25757039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Box 1: A field in numbers (mini literature review)</a:t>
            </a:r>
          </a:p>
        </p:txBody>
      </p:sp>
      <p:sp>
        <p:nvSpPr>
          <p:cNvPr id="7" name="Textfeld 6">
            <a:extLst>
              <a:ext uri="{FF2B5EF4-FFF2-40B4-BE49-F238E27FC236}">
                <a16:creationId xmlns:a16="http://schemas.microsoft.com/office/drawing/2014/main" id="{AF49F753-4242-4577-AB16-292999EA8E0A}"/>
              </a:ext>
            </a:extLst>
          </p:cNvPr>
          <p:cNvSpPr txBox="1"/>
          <p:nvPr/>
        </p:nvSpPr>
        <p:spPr>
          <a:xfrm>
            <a:off x="340096" y="984985"/>
            <a:ext cx="5987225" cy="553998"/>
          </a:xfrm>
          <a:prstGeom prst="rect">
            <a:avLst/>
          </a:prstGeom>
          <a:noFill/>
        </p:spPr>
        <p:txBody>
          <a:bodyPr wrap="square" rtlCol="0">
            <a:spAutoFit/>
          </a:bodyPr>
          <a:lstStyle/>
          <a:p>
            <a:pPr marL="171450" indent="-171450">
              <a:buFont typeface="Arial" panose="020B0604020202020204" pitchFamily="34" charset="0"/>
              <a:buChar char="•"/>
            </a:pPr>
            <a:endParaRPr lang="en-US" sz="1000" dirty="0"/>
          </a:p>
          <a:p>
            <a:pPr marL="171450" indent="-171450">
              <a:buFont typeface="Arial" panose="020B0604020202020204" pitchFamily="34" charset="0"/>
              <a:buChar char="•"/>
            </a:pPr>
            <a:endParaRPr lang="en-US" sz="1000" dirty="0"/>
          </a:p>
          <a:p>
            <a:pPr marL="171450" indent="-171450">
              <a:buFont typeface="Arial" panose="020B0604020202020204" pitchFamily="34" charset="0"/>
              <a:buChar char="•"/>
            </a:pPr>
            <a:endParaRPr lang="en-US" sz="1000" dirty="0"/>
          </a:p>
        </p:txBody>
      </p:sp>
      <p:sp>
        <p:nvSpPr>
          <p:cNvPr id="9" name="Textfeld 8">
            <a:extLst>
              <a:ext uri="{FF2B5EF4-FFF2-40B4-BE49-F238E27FC236}">
                <a16:creationId xmlns:a16="http://schemas.microsoft.com/office/drawing/2014/main" id="{C31F10FA-9C97-4DAC-B8FA-ED8B91F3A661}"/>
              </a:ext>
            </a:extLst>
          </p:cNvPr>
          <p:cNvSpPr txBox="1"/>
          <p:nvPr/>
        </p:nvSpPr>
        <p:spPr>
          <a:xfrm>
            <a:off x="340096" y="967609"/>
            <a:ext cx="5848433" cy="3367627"/>
          </a:xfrm>
          <a:prstGeom prst="rect">
            <a:avLst/>
          </a:prstGeom>
          <a:noFill/>
        </p:spPr>
        <p:txBody>
          <a:bodyPr wrap="square" lIns="0" tIns="0" rIns="0" bIns="0" rtlCol="0">
            <a:noAutofit/>
          </a:bodyPr>
          <a:lstStyle/>
          <a:p>
            <a:pPr marL="171450" indent="-171450">
              <a:buFont typeface="Arial" panose="020B0604020202020204" pitchFamily="34" charset="0"/>
              <a:buChar char="•"/>
            </a:pPr>
            <a:r>
              <a:rPr lang="de-DE" sz="1200" dirty="0" err="1">
                <a:solidFill>
                  <a:schemeClr val="tx2"/>
                </a:solidFill>
              </a:rPr>
              <a:t>Literature</a:t>
            </a:r>
            <a:r>
              <a:rPr lang="de-DE" sz="1200" dirty="0">
                <a:solidFill>
                  <a:schemeClr val="tx2"/>
                </a:solidFill>
              </a:rPr>
              <a:t> </a:t>
            </a:r>
            <a:r>
              <a:rPr lang="de-DE" sz="1200" dirty="0" err="1">
                <a:solidFill>
                  <a:schemeClr val="tx2"/>
                </a:solidFill>
              </a:rPr>
              <a:t>search</a:t>
            </a:r>
            <a:r>
              <a:rPr lang="de-DE" sz="1200" dirty="0">
                <a:solidFill>
                  <a:schemeClr val="tx2"/>
                </a:solidFill>
              </a:rPr>
              <a:t> (26.04.2024): </a:t>
            </a:r>
            <a:r>
              <a:rPr lang="de-DE" sz="1200" dirty="0" err="1">
                <a:solidFill>
                  <a:srgbClr val="6C7921"/>
                </a:solidFill>
              </a:rPr>
              <a:t>naturalness</a:t>
            </a:r>
            <a:r>
              <a:rPr lang="de-DE" sz="1200" dirty="0">
                <a:solidFill>
                  <a:srgbClr val="6C7921"/>
                </a:solidFill>
              </a:rPr>
              <a:t> AND </a:t>
            </a:r>
            <a:r>
              <a:rPr lang="de-DE" sz="1200" dirty="0" err="1">
                <a:solidFill>
                  <a:srgbClr val="6C7921"/>
                </a:solidFill>
              </a:rPr>
              <a:t>voice</a:t>
            </a:r>
            <a:r>
              <a:rPr lang="de-DE" sz="1200" dirty="0">
                <a:solidFill>
                  <a:srgbClr val="6C7921"/>
                </a:solidFill>
              </a:rPr>
              <a:t> </a:t>
            </a:r>
            <a:r>
              <a:rPr lang="de-DE" sz="1200" dirty="0">
                <a:solidFill>
                  <a:schemeClr val="tx2"/>
                </a:solidFill>
              </a:rPr>
              <a:t>+ </a:t>
            </a:r>
            <a:r>
              <a:rPr lang="de-DE" sz="1200" dirty="0">
                <a:solidFill>
                  <a:srgbClr val="6C7921"/>
                </a:solidFill>
              </a:rPr>
              <a:t>human-</a:t>
            </a:r>
            <a:r>
              <a:rPr lang="de-DE" sz="1200" dirty="0" err="1">
                <a:solidFill>
                  <a:srgbClr val="6C7921"/>
                </a:solidFill>
              </a:rPr>
              <a:t>likeness</a:t>
            </a:r>
            <a:r>
              <a:rPr lang="de-DE" sz="1200" dirty="0">
                <a:solidFill>
                  <a:srgbClr val="6C7921"/>
                </a:solidFill>
              </a:rPr>
              <a:t> AND </a:t>
            </a:r>
            <a:r>
              <a:rPr lang="de-DE" sz="1200" dirty="0" err="1">
                <a:solidFill>
                  <a:srgbClr val="6C7921"/>
                </a:solidFill>
              </a:rPr>
              <a:t>voice</a:t>
            </a:r>
            <a:r>
              <a:rPr lang="de-DE" sz="1200" dirty="0">
                <a:solidFill>
                  <a:srgbClr val="6C7921"/>
                </a:solidFill>
              </a:rPr>
              <a:t> </a:t>
            </a:r>
            <a:r>
              <a:rPr lang="de-DE" sz="1200" dirty="0">
                <a:solidFill>
                  <a:schemeClr val="tx2"/>
                </a:solidFill>
              </a:rPr>
              <a:t>+ </a:t>
            </a:r>
            <a:r>
              <a:rPr lang="de-DE" sz="1200" dirty="0" err="1">
                <a:solidFill>
                  <a:schemeClr val="tx2"/>
                </a:solidFill>
              </a:rPr>
              <a:t>cited</a:t>
            </a:r>
            <a:r>
              <a:rPr lang="de-DE" sz="1200" dirty="0">
                <a:solidFill>
                  <a:schemeClr val="tx2"/>
                </a:solidFill>
              </a:rPr>
              <a:t> </a:t>
            </a:r>
            <a:r>
              <a:rPr lang="de-DE" sz="1200" dirty="0" err="1">
                <a:solidFill>
                  <a:schemeClr val="tx2"/>
                </a:solidFill>
              </a:rPr>
              <a:t>references</a:t>
            </a:r>
            <a:endParaRPr lang="de-DE" sz="1200" dirty="0">
              <a:solidFill>
                <a:schemeClr val="tx2"/>
              </a:solidFill>
            </a:endParaRPr>
          </a:p>
          <a:p>
            <a:pPr marL="171450" indent="-171450">
              <a:buFont typeface="Arial" panose="020B0604020202020204" pitchFamily="34" charset="0"/>
              <a:buChar char="•"/>
            </a:pPr>
            <a:endParaRPr lang="de-DE" sz="1200" dirty="0">
              <a:solidFill>
                <a:schemeClr val="tx2"/>
              </a:solidFill>
            </a:endParaRPr>
          </a:p>
          <a:p>
            <a:pPr marL="171450" indent="-171450">
              <a:buFont typeface="Arial" panose="020B0604020202020204" pitchFamily="34" charset="0"/>
              <a:buChar char="•"/>
            </a:pPr>
            <a:r>
              <a:rPr lang="de-DE" sz="1200" dirty="0" err="1">
                <a:solidFill>
                  <a:schemeClr val="tx2"/>
                </a:solidFill>
              </a:rPr>
              <a:t>Inclusion</a:t>
            </a:r>
            <a:r>
              <a:rPr lang="de-DE" sz="1200" dirty="0">
                <a:solidFill>
                  <a:schemeClr val="tx2"/>
                </a:solidFill>
              </a:rPr>
              <a:t> </a:t>
            </a:r>
            <a:r>
              <a:rPr lang="de-DE" sz="1200" dirty="0" err="1">
                <a:solidFill>
                  <a:schemeClr val="tx2"/>
                </a:solidFill>
              </a:rPr>
              <a:t>criteria</a:t>
            </a:r>
            <a:r>
              <a:rPr lang="de-DE" sz="1200" dirty="0">
                <a:solidFill>
                  <a:schemeClr val="tx2"/>
                </a:solidFill>
              </a:rPr>
              <a:t>: </a:t>
            </a:r>
          </a:p>
          <a:p>
            <a:pPr marL="628650" lvl="1" indent="-171450">
              <a:buFont typeface="Arial" panose="020B0604020202020204" pitchFamily="34" charset="0"/>
              <a:buChar char="•"/>
            </a:pPr>
            <a:r>
              <a:rPr lang="en-US" sz="1200" dirty="0">
                <a:solidFill>
                  <a:schemeClr val="tx2"/>
                </a:solidFill>
              </a:rPr>
              <a:t>Naturalness/Human-likeness was either measured or manipulated</a:t>
            </a:r>
          </a:p>
          <a:p>
            <a:pPr marL="628650" lvl="1" indent="-171450">
              <a:buFont typeface="Arial" panose="020B0604020202020204" pitchFamily="34" charset="0"/>
              <a:buChar char="•"/>
            </a:pPr>
            <a:r>
              <a:rPr lang="en-US" sz="1200" dirty="0">
                <a:solidFill>
                  <a:schemeClr val="tx2"/>
                </a:solidFill>
              </a:rPr>
              <a:t>Language: English</a:t>
            </a:r>
          </a:p>
          <a:p>
            <a:pPr marL="628650" lvl="1" indent="-171450">
              <a:buFont typeface="Arial" panose="020B0604020202020204" pitchFamily="34" charset="0"/>
              <a:buChar char="•"/>
            </a:pPr>
            <a:r>
              <a:rPr lang="en-US" sz="1200" dirty="0">
                <a:solidFill>
                  <a:schemeClr val="tx2"/>
                </a:solidFill>
              </a:rPr>
              <a:t>Published in journal or conference contribution</a:t>
            </a:r>
          </a:p>
          <a:p>
            <a:pPr marL="628650" lvl="1" indent="-171450">
              <a:buFont typeface="Arial" panose="020B0604020202020204" pitchFamily="34" charset="0"/>
              <a:buChar char="•"/>
            </a:pPr>
            <a:r>
              <a:rPr lang="en-US" sz="1200" dirty="0">
                <a:solidFill>
                  <a:schemeClr val="tx2"/>
                </a:solidFill>
              </a:rPr>
              <a:t>Human performance/perception data</a:t>
            </a:r>
          </a:p>
          <a:p>
            <a:pPr marL="628650" lvl="1" indent="-171450">
              <a:buFont typeface="Arial" panose="020B0604020202020204" pitchFamily="34" charset="0"/>
              <a:buChar char="•"/>
            </a:pPr>
            <a:r>
              <a:rPr lang="en-US" sz="1200" dirty="0">
                <a:solidFill>
                  <a:schemeClr val="tx2"/>
                </a:solidFill>
              </a:rPr>
              <a:t>Quantitative empirical analysis</a:t>
            </a:r>
          </a:p>
          <a:p>
            <a:pPr marL="628650" lvl="1" indent="-171450">
              <a:buFont typeface="Arial" panose="020B0604020202020204" pitchFamily="34" charset="0"/>
              <a:buChar char="•"/>
            </a:pPr>
            <a:r>
              <a:rPr lang="en-US" sz="1200" dirty="0">
                <a:solidFill>
                  <a:schemeClr val="tx2"/>
                </a:solidFill>
              </a:rPr>
              <a:t>OR integrative works of such works</a:t>
            </a:r>
          </a:p>
          <a:p>
            <a:pPr marL="628650" lvl="1" indent="-171450">
              <a:buFont typeface="Arial" panose="020B0604020202020204" pitchFamily="34" charset="0"/>
              <a:buChar char="•"/>
            </a:pPr>
            <a:r>
              <a:rPr lang="en-US" sz="1200" dirty="0">
                <a:solidFill>
                  <a:schemeClr val="tx2"/>
                </a:solidFill>
                <a:highlight>
                  <a:srgbClr val="C0C0C0"/>
                </a:highlight>
              </a:rPr>
              <a:t>Spoken voice (no singing) -&gt; to be discussed</a:t>
            </a:r>
          </a:p>
          <a:p>
            <a:pPr marL="628650" lvl="1" indent="-171450">
              <a:buFont typeface="Arial" panose="020B0604020202020204" pitchFamily="34" charset="0"/>
              <a:buChar char="•"/>
            </a:pPr>
            <a:r>
              <a:rPr lang="en-US" sz="1200" dirty="0">
                <a:solidFill>
                  <a:schemeClr val="tx2"/>
                </a:solidFill>
                <a:highlight>
                  <a:srgbClr val="C0C0C0"/>
                </a:highlight>
              </a:rPr>
              <a:t>Preprint? -&gt; to be discussed</a:t>
            </a:r>
          </a:p>
          <a:p>
            <a:pPr marL="628650" lvl="1" indent="-171450">
              <a:buFont typeface="Arial" panose="020B0604020202020204" pitchFamily="34" charset="0"/>
              <a:buChar char="•"/>
            </a:pPr>
            <a:r>
              <a:rPr lang="en-US" sz="1200" dirty="0">
                <a:solidFill>
                  <a:schemeClr val="tx2"/>
                </a:solidFill>
              </a:rPr>
              <a:t>Research paper (not presentation of a dataset)</a:t>
            </a:r>
          </a:p>
          <a:p>
            <a:pPr lvl="1"/>
            <a:endParaRPr lang="en-US" sz="1200" dirty="0">
              <a:solidFill>
                <a:schemeClr val="tx2"/>
              </a:solidFill>
            </a:endParaRPr>
          </a:p>
          <a:p>
            <a:pPr lvl="1"/>
            <a:endParaRPr lang="en-US" sz="1200" dirty="0">
              <a:solidFill>
                <a:schemeClr val="tx2"/>
              </a:solidFill>
            </a:endParaRPr>
          </a:p>
          <a:p>
            <a:pPr lvl="1"/>
            <a:r>
              <a:rPr lang="en-US" sz="1200" dirty="0">
                <a:solidFill>
                  <a:schemeClr val="tx2"/>
                </a:solidFill>
              </a:rPr>
              <a:t>-&gt; 66 paper</a:t>
            </a:r>
          </a:p>
          <a:p>
            <a:pPr marL="628650" lvl="1" indent="-171450">
              <a:buFont typeface="Arial" panose="020B0604020202020204" pitchFamily="34" charset="0"/>
              <a:buChar char="•"/>
            </a:pPr>
            <a:endParaRPr lang="de-DE" sz="1200" dirty="0">
              <a:solidFill>
                <a:schemeClr val="tx2"/>
              </a:solidFill>
            </a:endParaRPr>
          </a:p>
          <a:p>
            <a:endParaRPr lang="en-US" sz="1200" dirty="0">
              <a:solidFill>
                <a:schemeClr val="tx2"/>
              </a:solidFill>
            </a:endParaRPr>
          </a:p>
        </p:txBody>
      </p:sp>
    </p:spTree>
    <p:extLst>
      <p:ext uri="{BB962C8B-B14F-4D97-AF65-F5344CB8AC3E}">
        <p14:creationId xmlns:p14="http://schemas.microsoft.com/office/powerpoint/2010/main" val="1168089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Box 1: A field in numbers (mini literature review)</a:t>
            </a:r>
          </a:p>
        </p:txBody>
      </p:sp>
      <p:sp>
        <p:nvSpPr>
          <p:cNvPr id="7" name="Textfeld 6">
            <a:extLst>
              <a:ext uri="{FF2B5EF4-FFF2-40B4-BE49-F238E27FC236}">
                <a16:creationId xmlns:a16="http://schemas.microsoft.com/office/drawing/2014/main" id="{AF49F753-4242-4577-AB16-292999EA8E0A}"/>
              </a:ext>
            </a:extLst>
          </p:cNvPr>
          <p:cNvSpPr txBox="1"/>
          <p:nvPr/>
        </p:nvSpPr>
        <p:spPr>
          <a:xfrm>
            <a:off x="340096" y="984985"/>
            <a:ext cx="5987225" cy="553998"/>
          </a:xfrm>
          <a:prstGeom prst="rect">
            <a:avLst/>
          </a:prstGeom>
          <a:noFill/>
        </p:spPr>
        <p:txBody>
          <a:bodyPr wrap="square" rtlCol="0">
            <a:spAutoFit/>
          </a:bodyPr>
          <a:lstStyle/>
          <a:p>
            <a:pPr marL="171450" indent="-171450">
              <a:buFont typeface="Arial" panose="020B0604020202020204" pitchFamily="34" charset="0"/>
              <a:buChar char="•"/>
            </a:pPr>
            <a:endParaRPr lang="en-US" sz="1000" dirty="0"/>
          </a:p>
          <a:p>
            <a:pPr marL="171450" indent="-171450">
              <a:buFont typeface="Arial" panose="020B0604020202020204" pitchFamily="34" charset="0"/>
              <a:buChar char="•"/>
            </a:pPr>
            <a:endParaRPr lang="en-US" sz="1000" dirty="0"/>
          </a:p>
          <a:p>
            <a:pPr marL="171450" indent="-171450">
              <a:buFont typeface="Arial" panose="020B0604020202020204" pitchFamily="34" charset="0"/>
              <a:buChar char="•"/>
            </a:pPr>
            <a:endParaRPr lang="en-US" sz="1000" dirty="0"/>
          </a:p>
        </p:txBody>
      </p:sp>
      <p:sp>
        <p:nvSpPr>
          <p:cNvPr id="9" name="Textfeld 8">
            <a:extLst>
              <a:ext uri="{FF2B5EF4-FFF2-40B4-BE49-F238E27FC236}">
                <a16:creationId xmlns:a16="http://schemas.microsoft.com/office/drawing/2014/main" id="{C31F10FA-9C97-4DAC-B8FA-ED8B91F3A661}"/>
              </a:ext>
            </a:extLst>
          </p:cNvPr>
          <p:cNvSpPr txBox="1"/>
          <p:nvPr/>
        </p:nvSpPr>
        <p:spPr>
          <a:xfrm>
            <a:off x="340096" y="967609"/>
            <a:ext cx="5848433" cy="3367627"/>
          </a:xfrm>
          <a:prstGeom prst="rect">
            <a:avLst/>
          </a:prstGeom>
          <a:noFill/>
        </p:spPr>
        <p:txBody>
          <a:bodyPr wrap="square" lIns="0" tIns="0" rIns="0" bIns="0" rtlCol="0">
            <a:noAutofit/>
          </a:bodyPr>
          <a:lstStyle/>
          <a:p>
            <a:pPr marL="628650" lvl="1" indent="-171450">
              <a:buFont typeface="Arial" panose="020B0604020202020204" pitchFamily="34" charset="0"/>
              <a:buChar char="•"/>
            </a:pPr>
            <a:r>
              <a:rPr lang="de-DE" dirty="0">
                <a:solidFill>
                  <a:schemeClr val="tx2"/>
                </a:solidFill>
              </a:rPr>
              <a:t>Year </a:t>
            </a:r>
            <a:r>
              <a:rPr lang="de-DE" dirty="0" err="1">
                <a:solidFill>
                  <a:schemeClr val="tx2"/>
                </a:solidFill>
              </a:rPr>
              <a:t>range</a:t>
            </a:r>
            <a:r>
              <a:rPr lang="de-DE" dirty="0">
                <a:solidFill>
                  <a:schemeClr val="tx2"/>
                </a:solidFill>
              </a:rPr>
              <a:t> (</a:t>
            </a:r>
            <a:r>
              <a:rPr lang="de-DE" dirty="0" err="1">
                <a:solidFill>
                  <a:schemeClr val="bg1">
                    <a:lumMod val="50000"/>
                  </a:schemeClr>
                </a:solidFill>
              </a:rPr>
              <a:t>objective</a:t>
            </a:r>
            <a:r>
              <a:rPr lang="de-DE" dirty="0">
                <a:solidFill>
                  <a:schemeClr val="tx2"/>
                </a:solidFill>
              </a:rPr>
              <a:t>)</a:t>
            </a:r>
          </a:p>
          <a:p>
            <a:pPr marL="628650" lvl="1" indent="-171450">
              <a:buFont typeface="Arial" panose="020B0604020202020204" pitchFamily="34" charset="0"/>
              <a:buChar char="•"/>
            </a:pPr>
            <a:r>
              <a:rPr lang="de-DE" dirty="0">
                <a:solidFill>
                  <a:schemeClr val="tx2"/>
                </a:solidFill>
              </a:rPr>
              <a:t>Voice type: </a:t>
            </a:r>
            <a:r>
              <a:rPr lang="de-DE" dirty="0" err="1">
                <a:solidFill>
                  <a:schemeClr val="tx2"/>
                </a:solidFill>
              </a:rPr>
              <a:t>synthetic</a:t>
            </a:r>
            <a:r>
              <a:rPr lang="de-DE" dirty="0">
                <a:solidFill>
                  <a:schemeClr val="tx2"/>
                </a:solidFill>
              </a:rPr>
              <a:t>, human-</a:t>
            </a:r>
            <a:r>
              <a:rPr lang="de-DE" dirty="0" err="1">
                <a:solidFill>
                  <a:schemeClr val="tx2"/>
                </a:solidFill>
              </a:rPr>
              <a:t>pathological</a:t>
            </a:r>
            <a:r>
              <a:rPr lang="de-DE" dirty="0">
                <a:solidFill>
                  <a:schemeClr val="tx2"/>
                </a:solidFill>
              </a:rPr>
              <a:t>, human-</a:t>
            </a:r>
            <a:r>
              <a:rPr lang="de-DE" dirty="0" err="1">
                <a:solidFill>
                  <a:schemeClr val="tx2"/>
                </a:solidFill>
              </a:rPr>
              <a:t>manipulated</a:t>
            </a:r>
            <a:r>
              <a:rPr lang="de-DE" dirty="0">
                <a:solidFill>
                  <a:schemeClr val="tx2"/>
                </a:solidFill>
              </a:rPr>
              <a:t>, </a:t>
            </a:r>
            <a:r>
              <a:rPr lang="de-DE" dirty="0" err="1">
                <a:solidFill>
                  <a:schemeClr val="tx2"/>
                </a:solidFill>
              </a:rPr>
              <a:t>mixture</a:t>
            </a:r>
            <a:r>
              <a:rPr lang="de-DE" dirty="0">
                <a:solidFill>
                  <a:schemeClr val="tx2"/>
                </a:solidFill>
              </a:rPr>
              <a:t> (</a:t>
            </a:r>
            <a:r>
              <a:rPr lang="de-DE" dirty="0">
                <a:solidFill>
                  <a:schemeClr val="bg1">
                    <a:lumMod val="50000"/>
                  </a:schemeClr>
                </a:solidFill>
              </a:rPr>
              <a:t>semi-</a:t>
            </a:r>
            <a:r>
              <a:rPr lang="de-DE" dirty="0" err="1">
                <a:solidFill>
                  <a:schemeClr val="bg1">
                    <a:lumMod val="50000"/>
                  </a:schemeClr>
                </a:solidFill>
              </a:rPr>
              <a:t>objective</a:t>
            </a:r>
            <a:r>
              <a:rPr lang="de-DE" dirty="0">
                <a:solidFill>
                  <a:schemeClr val="tx2"/>
                </a:solidFill>
              </a:rPr>
              <a:t>)</a:t>
            </a:r>
          </a:p>
          <a:p>
            <a:pPr marL="628650" lvl="1" indent="-171450">
              <a:buFont typeface="Arial" panose="020B0604020202020204" pitchFamily="34" charset="0"/>
              <a:buChar char="•"/>
            </a:pPr>
            <a:r>
              <a:rPr lang="de-DE" dirty="0">
                <a:solidFill>
                  <a:schemeClr val="tx2"/>
                </a:solidFill>
              </a:rPr>
              <a:t>Use Naturalness </a:t>
            </a:r>
            <a:r>
              <a:rPr lang="de-DE" dirty="0" err="1">
                <a:solidFill>
                  <a:schemeClr val="tx2"/>
                </a:solidFill>
              </a:rPr>
              <a:t>or</a:t>
            </a:r>
            <a:r>
              <a:rPr lang="de-DE" dirty="0">
                <a:solidFill>
                  <a:schemeClr val="tx2"/>
                </a:solidFill>
              </a:rPr>
              <a:t> </a:t>
            </a:r>
            <a:r>
              <a:rPr lang="de-DE" dirty="0" err="1">
                <a:solidFill>
                  <a:schemeClr val="tx2"/>
                </a:solidFill>
              </a:rPr>
              <a:t>synonyms</a:t>
            </a:r>
            <a:r>
              <a:rPr lang="de-DE" dirty="0">
                <a:solidFill>
                  <a:schemeClr val="tx2"/>
                </a:solidFill>
              </a:rPr>
              <a:t> in </a:t>
            </a:r>
            <a:r>
              <a:rPr lang="de-DE" dirty="0" err="1">
                <a:solidFill>
                  <a:schemeClr val="tx2"/>
                </a:solidFill>
              </a:rPr>
              <a:t>keywords</a:t>
            </a:r>
            <a:r>
              <a:rPr lang="de-DE" dirty="0">
                <a:solidFill>
                  <a:schemeClr val="tx2"/>
                </a:solidFill>
              </a:rPr>
              <a:t> (</a:t>
            </a:r>
            <a:r>
              <a:rPr lang="de-DE" dirty="0">
                <a:solidFill>
                  <a:schemeClr val="bg1">
                    <a:lumMod val="50000"/>
                  </a:schemeClr>
                </a:solidFill>
              </a:rPr>
              <a:t>semi-</a:t>
            </a:r>
            <a:r>
              <a:rPr lang="de-DE" dirty="0" err="1">
                <a:solidFill>
                  <a:schemeClr val="bg1">
                    <a:lumMod val="50000"/>
                  </a:schemeClr>
                </a:solidFill>
              </a:rPr>
              <a:t>objective</a:t>
            </a:r>
            <a:r>
              <a:rPr lang="de-DE" dirty="0">
                <a:solidFill>
                  <a:schemeClr val="tx2"/>
                </a:solidFill>
              </a:rPr>
              <a:t>)</a:t>
            </a:r>
          </a:p>
          <a:p>
            <a:pPr marL="628650" lvl="1" indent="-171450">
              <a:buFont typeface="Arial" panose="020B0604020202020204" pitchFamily="34" charset="0"/>
              <a:buChar char="•"/>
            </a:pPr>
            <a:r>
              <a:rPr lang="de-DE" dirty="0">
                <a:solidFill>
                  <a:schemeClr val="tx2"/>
                </a:solidFill>
              </a:rPr>
              <a:t>Rating </a:t>
            </a:r>
            <a:r>
              <a:rPr lang="de-DE" dirty="0" err="1">
                <a:solidFill>
                  <a:schemeClr val="tx2"/>
                </a:solidFill>
              </a:rPr>
              <a:t>data</a:t>
            </a:r>
            <a:r>
              <a:rPr lang="de-DE" dirty="0">
                <a:solidFill>
                  <a:schemeClr val="tx2"/>
                </a:solidFill>
              </a:rPr>
              <a:t>, </a:t>
            </a:r>
            <a:r>
              <a:rPr lang="de-DE" dirty="0" err="1">
                <a:solidFill>
                  <a:schemeClr val="tx2"/>
                </a:solidFill>
              </a:rPr>
              <a:t>performance</a:t>
            </a:r>
            <a:r>
              <a:rPr lang="de-DE" dirty="0">
                <a:solidFill>
                  <a:schemeClr val="tx2"/>
                </a:solidFill>
              </a:rPr>
              <a:t> </a:t>
            </a:r>
            <a:r>
              <a:rPr lang="de-DE" dirty="0" err="1">
                <a:solidFill>
                  <a:schemeClr val="tx2"/>
                </a:solidFill>
              </a:rPr>
              <a:t>measures</a:t>
            </a:r>
            <a:r>
              <a:rPr lang="de-DE" dirty="0">
                <a:solidFill>
                  <a:schemeClr val="tx2"/>
                </a:solidFill>
              </a:rPr>
              <a:t>, neuronal </a:t>
            </a:r>
            <a:r>
              <a:rPr lang="de-DE" dirty="0" err="1">
                <a:solidFill>
                  <a:schemeClr val="tx2"/>
                </a:solidFill>
              </a:rPr>
              <a:t>measures</a:t>
            </a:r>
            <a:r>
              <a:rPr lang="de-DE" dirty="0">
                <a:solidFill>
                  <a:schemeClr val="tx2"/>
                </a:solidFill>
              </a:rPr>
              <a:t> (</a:t>
            </a:r>
            <a:r>
              <a:rPr lang="de-DE" dirty="0" err="1">
                <a:solidFill>
                  <a:schemeClr val="bg1">
                    <a:lumMod val="50000"/>
                  </a:schemeClr>
                </a:solidFill>
              </a:rPr>
              <a:t>objective</a:t>
            </a:r>
            <a:r>
              <a:rPr lang="de-DE" dirty="0">
                <a:solidFill>
                  <a:schemeClr val="tx2"/>
                </a:solidFill>
              </a:rPr>
              <a:t>)</a:t>
            </a:r>
          </a:p>
          <a:p>
            <a:pPr marL="628650" lvl="1" indent="-171450">
              <a:buFont typeface="Arial" panose="020B0604020202020204" pitchFamily="34" charset="0"/>
              <a:buChar char="•"/>
            </a:pPr>
            <a:r>
              <a:rPr lang="de-DE" dirty="0" err="1">
                <a:solidFill>
                  <a:schemeClr val="tx2"/>
                </a:solidFill>
              </a:rPr>
              <a:t>Provide</a:t>
            </a:r>
            <a:r>
              <a:rPr lang="de-DE" dirty="0">
                <a:solidFill>
                  <a:schemeClr val="tx2"/>
                </a:solidFill>
              </a:rPr>
              <a:t> an explicit </a:t>
            </a:r>
            <a:r>
              <a:rPr lang="de-DE" dirty="0" err="1">
                <a:solidFill>
                  <a:schemeClr val="tx2"/>
                </a:solidFill>
              </a:rPr>
              <a:t>definition</a:t>
            </a:r>
            <a:r>
              <a:rPr lang="de-DE" dirty="0">
                <a:solidFill>
                  <a:schemeClr val="tx2"/>
                </a:solidFill>
              </a:rPr>
              <a:t> </a:t>
            </a:r>
            <a:r>
              <a:rPr lang="de-DE" dirty="0" err="1">
                <a:solidFill>
                  <a:schemeClr val="tx2"/>
                </a:solidFill>
              </a:rPr>
              <a:t>of</a:t>
            </a:r>
            <a:r>
              <a:rPr lang="de-DE" dirty="0">
                <a:solidFill>
                  <a:schemeClr val="tx2"/>
                </a:solidFill>
              </a:rPr>
              <a:t> </a:t>
            </a:r>
            <a:r>
              <a:rPr lang="de-DE" dirty="0" err="1">
                <a:solidFill>
                  <a:schemeClr val="tx2"/>
                </a:solidFill>
              </a:rPr>
              <a:t>naturalness</a:t>
            </a:r>
            <a:r>
              <a:rPr lang="de-DE" dirty="0">
                <a:solidFill>
                  <a:schemeClr val="tx2"/>
                </a:solidFill>
              </a:rPr>
              <a:t> (</a:t>
            </a:r>
            <a:r>
              <a:rPr lang="de-DE" dirty="0" err="1">
                <a:solidFill>
                  <a:schemeClr val="bg1">
                    <a:lumMod val="50000"/>
                  </a:schemeClr>
                </a:solidFill>
              </a:rPr>
              <a:t>objective</a:t>
            </a:r>
            <a:r>
              <a:rPr lang="de-DE" dirty="0">
                <a:solidFill>
                  <a:schemeClr val="tx2"/>
                </a:solidFill>
              </a:rPr>
              <a:t>)</a:t>
            </a:r>
          </a:p>
          <a:p>
            <a:pPr marL="628650" lvl="1" indent="-171450">
              <a:buFont typeface="Arial" panose="020B0604020202020204" pitchFamily="34" charset="0"/>
              <a:buChar char="•"/>
            </a:pPr>
            <a:r>
              <a:rPr lang="de-DE" dirty="0">
                <a:solidFill>
                  <a:schemeClr val="tx2"/>
                </a:solidFill>
              </a:rPr>
              <a:t>Use </a:t>
            </a:r>
            <a:r>
              <a:rPr lang="de-DE" dirty="0" err="1">
                <a:solidFill>
                  <a:schemeClr val="tx2"/>
                </a:solidFill>
              </a:rPr>
              <a:t>which</a:t>
            </a:r>
            <a:r>
              <a:rPr lang="de-DE" dirty="0">
                <a:solidFill>
                  <a:schemeClr val="tx2"/>
                </a:solidFill>
              </a:rPr>
              <a:t> </a:t>
            </a:r>
            <a:r>
              <a:rPr lang="de-DE" dirty="0" err="1">
                <a:solidFill>
                  <a:schemeClr val="tx2"/>
                </a:solidFill>
              </a:rPr>
              <a:t>kind</a:t>
            </a:r>
            <a:r>
              <a:rPr lang="de-DE" dirty="0">
                <a:solidFill>
                  <a:schemeClr val="tx2"/>
                </a:solidFill>
              </a:rPr>
              <a:t> </a:t>
            </a:r>
            <a:r>
              <a:rPr lang="de-DE" dirty="0" err="1">
                <a:solidFill>
                  <a:schemeClr val="tx2"/>
                </a:solidFill>
              </a:rPr>
              <a:t>of</a:t>
            </a:r>
            <a:r>
              <a:rPr lang="de-DE" dirty="0">
                <a:solidFill>
                  <a:schemeClr val="tx2"/>
                </a:solidFill>
              </a:rPr>
              <a:t> </a:t>
            </a:r>
            <a:r>
              <a:rPr lang="de-DE" dirty="0" err="1">
                <a:solidFill>
                  <a:schemeClr val="tx2"/>
                </a:solidFill>
              </a:rPr>
              <a:t>conceptualization</a:t>
            </a:r>
            <a:r>
              <a:rPr lang="de-DE" dirty="0">
                <a:solidFill>
                  <a:schemeClr val="tx2"/>
                </a:solidFill>
              </a:rPr>
              <a:t> </a:t>
            </a:r>
            <a:r>
              <a:rPr lang="de-DE" dirty="0" err="1">
                <a:solidFill>
                  <a:schemeClr val="tx2"/>
                </a:solidFill>
              </a:rPr>
              <a:t>from</a:t>
            </a:r>
            <a:r>
              <a:rPr lang="de-DE" dirty="0">
                <a:solidFill>
                  <a:schemeClr val="tx2"/>
                </a:solidFill>
              </a:rPr>
              <a:t> </a:t>
            </a:r>
            <a:r>
              <a:rPr lang="de-DE" dirty="0" err="1">
                <a:solidFill>
                  <a:schemeClr val="tx2"/>
                </a:solidFill>
              </a:rPr>
              <a:t>our</a:t>
            </a:r>
            <a:r>
              <a:rPr lang="de-DE" dirty="0">
                <a:solidFill>
                  <a:schemeClr val="tx2"/>
                </a:solidFill>
              </a:rPr>
              <a:t> </a:t>
            </a:r>
            <a:r>
              <a:rPr lang="de-DE" dirty="0" err="1">
                <a:solidFill>
                  <a:schemeClr val="tx2"/>
                </a:solidFill>
              </a:rPr>
              <a:t>framework</a:t>
            </a:r>
            <a:r>
              <a:rPr lang="de-DE" dirty="0">
                <a:solidFill>
                  <a:schemeClr val="tx2"/>
                </a:solidFill>
              </a:rPr>
              <a:t> (</a:t>
            </a:r>
            <a:r>
              <a:rPr lang="de-DE" dirty="0" err="1">
                <a:solidFill>
                  <a:schemeClr val="bg1">
                    <a:lumMod val="50000"/>
                  </a:schemeClr>
                </a:solidFill>
              </a:rPr>
              <a:t>subjective</a:t>
            </a:r>
            <a:r>
              <a:rPr lang="de-DE" dirty="0">
                <a:solidFill>
                  <a:schemeClr val="tx2"/>
                </a:solidFill>
              </a:rPr>
              <a:t>)</a:t>
            </a:r>
          </a:p>
          <a:p>
            <a:pPr marL="628650" lvl="1" indent="-171450">
              <a:buFont typeface="Arial" panose="020B0604020202020204" pitchFamily="34" charset="0"/>
              <a:buChar char="•"/>
            </a:pPr>
            <a:r>
              <a:rPr lang="de-DE" dirty="0" err="1">
                <a:solidFill>
                  <a:schemeClr val="tx2"/>
                </a:solidFill>
              </a:rPr>
              <a:t>Citations</a:t>
            </a:r>
            <a:r>
              <a:rPr lang="de-DE" dirty="0">
                <a:solidFill>
                  <a:schemeClr val="tx2"/>
                </a:solidFill>
              </a:rPr>
              <a:t> (</a:t>
            </a:r>
            <a:r>
              <a:rPr lang="de-DE" dirty="0" err="1">
                <a:solidFill>
                  <a:schemeClr val="bg1">
                    <a:lumMod val="50000"/>
                  </a:schemeClr>
                </a:solidFill>
              </a:rPr>
              <a:t>objective</a:t>
            </a:r>
            <a:r>
              <a:rPr lang="de-DE" dirty="0">
                <a:solidFill>
                  <a:schemeClr val="tx2"/>
                </a:solidFill>
              </a:rPr>
              <a:t>)</a:t>
            </a:r>
          </a:p>
          <a:p>
            <a:pPr marL="628650" lvl="1" indent="-171450">
              <a:buFont typeface="Arial" panose="020B0604020202020204" pitchFamily="34" charset="0"/>
              <a:buChar char="•"/>
            </a:pPr>
            <a:r>
              <a:rPr lang="de-DE" dirty="0">
                <a:solidFill>
                  <a:schemeClr val="tx2"/>
                </a:solidFill>
              </a:rPr>
              <a:t>Synonyms </a:t>
            </a:r>
            <a:r>
              <a:rPr lang="de-DE" dirty="0" err="1">
                <a:solidFill>
                  <a:schemeClr val="tx2"/>
                </a:solidFill>
              </a:rPr>
              <a:t>for</a:t>
            </a:r>
            <a:r>
              <a:rPr lang="de-DE" dirty="0">
                <a:solidFill>
                  <a:schemeClr val="tx2"/>
                </a:solidFill>
              </a:rPr>
              <a:t> </a:t>
            </a:r>
            <a:r>
              <a:rPr lang="de-DE" dirty="0" err="1">
                <a:solidFill>
                  <a:schemeClr val="tx2"/>
                </a:solidFill>
              </a:rPr>
              <a:t>naturalness</a:t>
            </a:r>
            <a:r>
              <a:rPr lang="de-DE" dirty="0">
                <a:solidFill>
                  <a:schemeClr val="tx2"/>
                </a:solidFill>
              </a:rPr>
              <a:t> (</a:t>
            </a:r>
            <a:r>
              <a:rPr lang="de-DE" dirty="0" err="1">
                <a:solidFill>
                  <a:schemeClr val="bg1">
                    <a:lumMod val="50000"/>
                  </a:schemeClr>
                </a:solidFill>
              </a:rPr>
              <a:t>subjective</a:t>
            </a:r>
            <a:r>
              <a:rPr lang="de-DE" dirty="0">
                <a:solidFill>
                  <a:schemeClr val="tx2"/>
                </a:solidFill>
              </a:rPr>
              <a:t>)</a:t>
            </a:r>
          </a:p>
          <a:p>
            <a:pPr marL="628650" lvl="1" indent="-171450">
              <a:buFont typeface="Arial" panose="020B0604020202020204" pitchFamily="34" charset="0"/>
              <a:buChar char="•"/>
            </a:pPr>
            <a:endParaRPr lang="de-DE" sz="1200" dirty="0">
              <a:solidFill>
                <a:schemeClr val="tx2"/>
              </a:solidFill>
            </a:endParaRPr>
          </a:p>
          <a:p>
            <a:endParaRPr lang="en-US" sz="1200" dirty="0">
              <a:solidFill>
                <a:schemeClr val="tx2"/>
              </a:solidFill>
            </a:endParaRPr>
          </a:p>
        </p:txBody>
      </p:sp>
    </p:spTree>
    <p:extLst>
      <p:ext uri="{BB962C8B-B14F-4D97-AF65-F5344CB8AC3E}">
        <p14:creationId xmlns:p14="http://schemas.microsoft.com/office/powerpoint/2010/main" val="642103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5143107"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4284800" cy="530915"/>
          </a:xfrm>
          <a:prstGeom prst="rect">
            <a:avLst/>
          </a:prstGeom>
          <a:noFill/>
        </p:spPr>
        <p:txBody>
          <a:bodyPr wrap="square" lIns="0" tIns="0" rIns="0" bIns="0" rtlCol="0">
            <a:noAutofit/>
          </a:bodyPr>
          <a:lstStyle/>
          <a:p>
            <a:r>
              <a:rPr lang="en-US" sz="1500" dirty="0">
                <a:latin typeface="Palatino Linotype" panose="02040502050505030304" pitchFamily="18" charset="0"/>
              </a:rPr>
              <a:t>A concise framework for voice naturalness</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735800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7" name="Textfeld 6">
            <a:extLst>
              <a:ext uri="{FF2B5EF4-FFF2-40B4-BE49-F238E27FC236}">
                <a16:creationId xmlns:a16="http://schemas.microsoft.com/office/drawing/2014/main" id="{954250F6-F15D-4DF2-BCFE-3323D94B07C3}"/>
              </a:ext>
            </a:extLst>
          </p:cNvPr>
          <p:cNvSpPr txBox="1"/>
          <p:nvPr/>
        </p:nvSpPr>
        <p:spPr>
          <a:xfrm>
            <a:off x="362228" y="552215"/>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(1) Human-likeness-based naturalness</a:t>
            </a:r>
          </a:p>
        </p:txBody>
      </p:sp>
      <p:sp>
        <p:nvSpPr>
          <p:cNvPr id="10" name="Textfeld 9">
            <a:extLst>
              <a:ext uri="{FF2B5EF4-FFF2-40B4-BE49-F238E27FC236}">
                <a16:creationId xmlns:a16="http://schemas.microsoft.com/office/drawing/2014/main" id="{8735816A-33A9-456E-B8D3-87AFE82D8441}"/>
              </a:ext>
            </a:extLst>
          </p:cNvPr>
          <p:cNvSpPr txBox="1"/>
          <p:nvPr/>
        </p:nvSpPr>
        <p:spPr>
          <a:xfrm>
            <a:off x="3700771" y="552214"/>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(2) Deviation-based naturalness</a:t>
            </a:r>
          </a:p>
        </p:txBody>
      </p:sp>
      <p:sp>
        <p:nvSpPr>
          <p:cNvPr id="3" name="Textfeld 2">
            <a:extLst>
              <a:ext uri="{FF2B5EF4-FFF2-40B4-BE49-F238E27FC236}">
                <a16:creationId xmlns:a16="http://schemas.microsoft.com/office/drawing/2014/main" id="{0B9F0876-B6E5-149C-8BE0-2350E40B259B}"/>
              </a:ext>
            </a:extLst>
          </p:cNvPr>
          <p:cNvSpPr txBox="1"/>
          <p:nvPr/>
        </p:nvSpPr>
        <p:spPr>
          <a:xfrm>
            <a:off x="906960" y="1378035"/>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Human-likeness i.e. resemblance to real human voice</a:t>
            </a:r>
          </a:p>
          <a:p>
            <a:pPr algn="ctr"/>
            <a:endParaRPr lang="en-US" sz="1200" dirty="0"/>
          </a:p>
        </p:txBody>
      </p:sp>
      <p:sp>
        <p:nvSpPr>
          <p:cNvPr id="4" name="Textfeld 3">
            <a:extLst>
              <a:ext uri="{FF2B5EF4-FFF2-40B4-BE49-F238E27FC236}">
                <a16:creationId xmlns:a16="http://schemas.microsoft.com/office/drawing/2014/main" id="{67C716C2-849C-641F-9596-F58260A7BAA1}"/>
              </a:ext>
            </a:extLst>
          </p:cNvPr>
          <p:cNvSpPr txBox="1"/>
          <p:nvPr/>
        </p:nvSpPr>
        <p:spPr>
          <a:xfrm>
            <a:off x="4287777" y="1378035"/>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Deviation from an exemplar/reference/ expectation/model that represents maximum naturalness </a:t>
            </a:r>
          </a:p>
        </p:txBody>
      </p:sp>
      <p:sp>
        <p:nvSpPr>
          <p:cNvPr id="5" name="Textfeld 4">
            <a:extLst>
              <a:ext uri="{FF2B5EF4-FFF2-40B4-BE49-F238E27FC236}">
                <a16:creationId xmlns:a16="http://schemas.microsoft.com/office/drawing/2014/main" id="{4D6A2DF6-612F-3EC0-CD18-7E716919852B}"/>
              </a:ext>
            </a:extLst>
          </p:cNvPr>
          <p:cNvSpPr txBox="1"/>
          <p:nvPr/>
        </p:nvSpPr>
        <p:spPr>
          <a:xfrm>
            <a:off x="2834125" y="1755061"/>
            <a:ext cx="1189749" cy="261610"/>
          </a:xfrm>
          <a:prstGeom prst="rect">
            <a:avLst/>
          </a:prstGeom>
          <a:noFill/>
        </p:spPr>
        <p:txBody>
          <a:bodyPr wrap="none" rtlCol="0">
            <a:spAutoFit/>
          </a:bodyPr>
          <a:lstStyle/>
          <a:p>
            <a:r>
              <a:rPr lang="en-US" sz="1100" dirty="0"/>
              <a:t>Conceptualization</a:t>
            </a:r>
          </a:p>
        </p:txBody>
      </p:sp>
      <p:sp>
        <p:nvSpPr>
          <p:cNvPr id="8" name="Textfeld 7">
            <a:extLst>
              <a:ext uri="{FF2B5EF4-FFF2-40B4-BE49-F238E27FC236}">
                <a16:creationId xmlns:a16="http://schemas.microsoft.com/office/drawing/2014/main" id="{45A1619B-DED8-89D2-0579-587D93740A8E}"/>
              </a:ext>
            </a:extLst>
          </p:cNvPr>
          <p:cNvSpPr txBox="1"/>
          <p:nvPr/>
        </p:nvSpPr>
        <p:spPr>
          <a:xfrm>
            <a:off x="2834125" y="2796662"/>
            <a:ext cx="1189749" cy="769441"/>
          </a:xfrm>
          <a:prstGeom prst="rect">
            <a:avLst/>
          </a:prstGeom>
          <a:noFill/>
        </p:spPr>
        <p:txBody>
          <a:bodyPr wrap="square" rtlCol="0">
            <a:spAutoFit/>
          </a:bodyPr>
          <a:lstStyle/>
          <a:p>
            <a:pPr algn="ctr"/>
            <a:r>
              <a:rPr lang="en-US" sz="1100" dirty="0"/>
              <a:t>Example definitions for participants or readers</a:t>
            </a:r>
          </a:p>
        </p:txBody>
      </p:sp>
      <p:sp>
        <p:nvSpPr>
          <p:cNvPr id="9" name="Textfeld 8">
            <a:extLst>
              <a:ext uri="{FF2B5EF4-FFF2-40B4-BE49-F238E27FC236}">
                <a16:creationId xmlns:a16="http://schemas.microsoft.com/office/drawing/2014/main" id="{A22EF44A-87A6-D74B-87C0-5B2DCEB5D7F1}"/>
              </a:ext>
            </a:extLst>
          </p:cNvPr>
          <p:cNvSpPr txBox="1"/>
          <p:nvPr/>
        </p:nvSpPr>
        <p:spPr>
          <a:xfrm>
            <a:off x="906959" y="2753416"/>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t>
            </a:r>
            <a:r>
              <a:rPr lang="en-US" sz="1200" kern="1200" dirty="0">
                <a:solidFill>
                  <a:schemeClr val="dk1"/>
                </a:solidFill>
                <a:effectLst/>
              </a:rPr>
              <a:t>Does this voice sound like a real human speaker?</a:t>
            </a:r>
            <a:r>
              <a:rPr lang="en-US" sz="1200" dirty="0"/>
              <a:t>“</a:t>
            </a:r>
          </a:p>
          <a:p>
            <a:pPr algn="ctr"/>
            <a:endParaRPr lang="en-US" sz="1200" dirty="0"/>
          </a:p>
        </p:txBody>
      </p:sp>
      <p:sp>
        <p:nvSpPr>
          <p:cNvPr id="11" name="Textfeld 10">
            <a:extLst>
              <a:ext uri="{FF2B5EF4-FFF2-40B4-BE49-F238E27FC236}">
                <a16:creationId xmlns:a16="http://schemas.microsoft.com/office/drawing/2014/main" id="{472728A5-2A78-9D78-029F-FAC3B15B56D2}"/>
              </a:ext>
            </a:extLst>
          </p:cNvPr>
          <p:cNvSpPr txBox="1"/>
          <p:nvPr/>
        </p:nvSpPr>
        <p:spPr>
          <a:xfrm>
            <a:off x="4287777" y="2761333"/>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“Does this voice sound distorted?”/ “Does this voice sound untypical/rare/</a:t>
            </a:r>
          </a:p>
          <a:p>
            <a:pPr algn="ctr"/>
            <a:r>
              <a:rPr lang="en-US" sz="1200" dirty="0"/>
              <a:t>unexpected?”</a:t>
            </a:r>
          </a:p>
        </p:txBody>
      </p:sp>
    </p:spTree>
    <p:extLst>
      <p:ext uri="{BB962C8B-B14F-4D97-AF65-F5344CB8AC3E}">
        <p14:creationId xmlns:p14="http://schemas.microsoft.com/office/powerpoint/2010/main" val="1396911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Differentiation from other concepts</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12" name="Textfeld 11">
            <a:extLst>
              <a:ext uri="{FF2B5EF4-FFF2-40B4-BE49-F238E27FC236}">
                <a16:creationId xmlns:a16="http://schemas.microsoft.com/office/drawing/2014/main" id="{42D701C9-0CD2-4E31-B24B-6050174D1F09}"/>
              </a:ext>
            </a:extLst>
          </p:cNvPr>
          <p:cNvSpPr txBox="1"/>
          <p:nvPr/>
        </p:nvSpPr>
        <p:spPr>
          <a:xfrm>
            <a:off x="340096" y="984985"/>
            <a:ext cx="2828773" cy="1785104"/>
          </a:xfrm>
          <a:prstGeom prst="rect">
            <a:avLst/>
          </a:prstGeom>
          <a:noFill/>
        </p:spPr>
        <p:txBody>
          <a:bodyPr wrap="square" rtlCol="0">
            <a:spAutoFit/>
          </a:bodyPr>
          <a:lstStyle/>
          <a:p>
            <a:r>
              <a:rPr lang="en-US" sz="1600" dirty="0"/>
              <a:t>Distinctiveness / Typicality</a:t>
            </a:r>
          </a:p>
          <a:p>
            <a:endParaRPr lang="en-US" sz="1600" dirty="0"/>
          </a:p>
          <a:p>
            <a:r>
              <a:rPr lang="en-US" sz="1600" dirty="0"/>
              <a:t>Voice Pathology</a:t>
            </a:r>
          </a:p>
          <a:p>
            <a:endParaRPr lang="en-US" sz="1600" dirty="0"/>
          </a:p>
          <a:p>
            <a:r>
              <a:rPr lang="en-US" sz="1600" dirty="0"/>
              <a:t>Authenticity/Genuineness</a:t>
            </a:r>
          </a:p>
          <a:p>
            <a:endParaRPr lang="en-US" sz="1000" dirty="0"/>
          </a:p>
          <a:p>
            <a:endParaRPr lang="en-US" sz="1000" dirty="0"/>
          </a:p>
          <a:p>
            <a:pPr marL="171450" indent="-171450">
              <a:buFont typeface="Arial" panose="020B0604020202020204" pitchFamily="34" charset="0"/>
              <a:buChar char="•"/>
            </a:pPr>
            <a:endParaRPr lang="en-US" sz="1000" dirty="0"/>
          </a:p>
        </p:txBody>
      </p:sp>
      <p:sp>
        <p:nvSpPr>
          <p:cNvPr id="14" name="Textfeld 13">
            <a:extLst>
              <a:ext uri="{FF2B5EF4-FFF2-40B4-BE49-F238E27FC236}">
                <a16:creationId xmlns:a16="http://schemas.microsoft.com/office/drawing/2014/main" id="{658613F5-73EE-45E1-94E5-7176577372AD}"/>
              </a:ext>
            </a:extLst>
          </p:cNvPr>
          <p:cNvSpPr txBox="1"/>
          <p:nvPr/>
        </p:nvSpPr>
        <p:spPr>
          <a:xfrm>
            <a:off x="5702334" y="4201218"/>
            <a:ext cx="1155666" cy="246221"/>
          </a:xfrm>
          <a:prstGeom prst="rect">
            <a:avLst/>
          </a:prstGeom>
          <a:noFill/>
        </p:spPr>
        <p:txBody>
          <a:bodyPr wrap="square" rtlCol="0">
            <a:spAutoFit/>
          </a:bodyPr>
          <a:lstStyle/>
          <a:p>
            <a:r>
              <a:rPr lang="en-US" sz="1000" i="1" dirty="0">
                <a:solidFill>
                  <a:srgbClr val="6C7921"/>
                </a:solidFill>
              </a:rPr>
              <a:t>…to be discussed!</a:t>
            </a:r>
            <a:endParaRPr lang="en-US" sz="1000" dirty="0">
              <a:solidFill>
                <a:srgbClr val="6C7921"/>
              </a:solidFill>
            </a:endParaRPr>
          </a:p>
        </p:txBody>
      </p:sp>
    </p:spTree>
    <p:extLst>
      <p:ext uri="{BB962C8B-B14F-4D97-AF65-F5344CB8AC3E}">
        <p14:creationId xmlns:p14="http://schemas.microsoft.com/office/powerpoint/2010/main" val="42049089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5998907"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5104318" cy="530915"/>
          </a:xfrm>
          <a:prstGeom prst="rect">
            <a:avLst/>
          </a:prstGeom>
          <a:noFill/>
        </p:spPr>
        <p:txBody>
          <a:bodyPr wrap="square" lIns="0" tIns="0" rIns="0" bIns="0" rtlCol="0">
            <a:noAutofit/>
          </a:bodyPr>
          <a:lstStyle/>
          <a:p>
            <a:r>
              <a:rPr lang="en-US" sz="1600" dirty="0"/>
              <a:t>Progressing in conjunction and rooted in voice perception theory</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052654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Box 2: Recommendations</a:t>
            </a:r>
          </a:p>
        </p:txBody>
      </p:sp>
      <p:sp>
        <p:nvSpPr>
          <p:cNvPr id="7" name="Textfeld 6">
            <a:extLst>
              <a:ext uri="{FF2B5EF4-FFF2-40B4-BE49-F238E27FC236}">
                <a16:creationId xmlns:a16="http://schemas.microsoft.com/office/drawing/2014/main" id="{AF49F753-4242-4577-AB16-292999EA8E0A}"/>
              </a:ext>
            </a:extLst>
          </p:cNvPr>
          <p:cNvSpPr txBox="1"/>
          <p:nvPr/>
        </p:nvSpPr>
        <p:spPr>
          <a:xfrm>
            <a:off x="340096" y="984985"/>
            <a:ext cx="5987225" cy="3262432"/>
          </a:xfrm>
          <a:prstGeom prst="rect">
            <a:avLst/>
          </a:prstGeom>
          <a:noFill/>
        </p:spPr>
        <p:txBody>
          <a:bodyPr wrap="square" rtlCol="0">
            <a:spAutoFit/>
          </a:bodyPr>
          <a:lstStyle/>
          <a:p>
            <a:pPr marL="285750" indent="-285750">
              <a:buFont typeface="Arial" panose="020B0604020202020204" pitchFamily="34" charset="0"/>
              <a:buChar char="•"/>
            </a:pPr>
            <a:r>
              <a:rPr lang="en-US" sz="1600" dirty="0"/>
              <a:t>Offer a concise definition to both readers as participants of studies</a:t>
            </a:r>
          </a:p>
          <a:p>
            <a:pPr marL="285750" indent="-285750">
              <a:buFont typeface="Arial" panose="020B0604020202020204" pitchFamily="34" charset="0"/>
              <a:buChar char="•"/>
            </a:pPr>
            <a:r>
              <a:rPr lang="en-US" sz="1600" dirty="0"/>
              <a:t>USE PROPER KEYWORDS to make research findable (Recommendations: Naturalness OR Human-likeness)</a:t>
            </a:r>
          </a:p>
          <a:p>
            <a:pPr marL="285750" indent="-285750">
              <a:buFont typeface="Arial" panose="020B0604020202020204" pitchFamily="34" charset="0"/>
              <a:buChar char="•"/>
            </a:pPr>
            <a:r>
              <a:rPr lang="en-US" sz="1600" dirty="0"/>
              <a:t>Full report of everything, especially reliability, instructions to listeners and acoustic manipulation/measurements</a:t>
            </a:r>
          </a:p>
          <a:p>
            <a:pPr marL="285750" indent="-285750">
              <a:buFont typeface="Arial" panose="020B0604020202020204" pitchFamily="34" charset="0"/>
              <a:buChar char="•"/>
            </a:pPr>
            <a:r>
              <a:rPr lang="en-US" sz="1600" dirty="0"/>
              <a:t>Wherever possible provide stimulus examples  (auditory impression simply tells you more than just acoustic measurements and descriptions) </a:t>
            </a:r>
          </a:p>
          <a:p>
            <a:pPr marL="285750" indent="-285750">
              <a:buFont typeface="Arial" panose="020B0604020202020204" pitchFamily="34" charset="0"/>
              <a:buChar char="•"/>
            </a:pPr>
            <a:r>
              <a:rPr lang="en-US" sz="1600" dirty="0"/>
              <a:t>(bridging different publication culture, different scientific standards </a:t>
            </a:r>
            <a:r>
              <a:rPr lang="en-US" sz="1600" dirty="0" err="1"/>
              <a:t>etc</a:t>
            </a:r>
            <a:r>
              <a:rPr lang="en-US" sz="1600" dirty="0"/>
              <a:t>). </a:t>
            </a:r>
          </a:p>
          <a:p>
            <a:pPr marL="285750" indent="-285750">
              <a:buFont typeface="Arial" panose="020B0604020202020204" pitchFamily="34" charset="0"/>
              <a:buChar char="•"/>
            </a:pPr>
            <a:r>
              <a:rPr lang="en-US" sz="1600" dirty="0"/>
              <a:t>Keep the wide readership in mind (very interdisciplinary field), avoid very technical jargon</a:t>
            </a:r>
          </a:p>
          <a:p>
            <a:endParaRPr lang="en-US" sz="1000" dirty="0"/>
          </a:p>
          <a:p>
            <a:endParaRPr lang="en-US" sz="1000" dirty="0"/>
          </a:p>
          <a:p>
            <a:pPr marL="171450" indent="-171450">
              <a:buFont typeface="Arial" panose="020B0604020202020204" pitchFamily="34" charset="0"/>
              <a:buChar char="•"/>
            </a:pPr>
            <a:endParaRPr lang="en-US" sz="1000" dirty="0"/>
          </a:p>
        </p:txBody>
      </p:sp>
    </p:spTree>
    <p:extLst>
      <p:ext uri="{BB962C8B-B14F-4D97-AF65-F5344CB8AC3E}">
        <p14:creationId xmlns:p14="http://schemas.microsoft.com/office/powerpoint/2010/main" val="41416424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D99B13-347D-08EB-6CF1-ABD628BD41B5}"/>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A3BDAED6-C640-B3E7-F727-8886A7BF8CB4}"/>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71E7A699-6F2F-2C93-B60A-1DBA1728BA41}"/>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996740D7-C38F-D083-7CAB-2BFCD1CC14D7}"/>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Understanding voice perception</a:t>
            </a:r>
          </a:p>
        </p:txBody>
      </p:sp>
      <p:sp>
        <p:nvSpPr>
          <p:cNvPr id="10" name="Textfeld 9">
            <a:extLst>
              <a:ext uri="{FF2B5EF4-FFF2-40B4-BE49-F238E27FC236}">
                <a16:creationId xmlns:a16="http://schemas.microsoft.com/office/drawing/2014/main" id="{77CEF720-2F7A-FBD5-A1EA-AB491EFD1C67}"/>
              </a:ext>
            </a:extLst>
          </p:cNvPr>
          <p:cNvSpPr txBox="1"/>
          <p:nvPr/>
        </p:nvSpPr>
        <p:spPr>
          <a:xfrm>
            <a:off x="4857488" y="4111563"/>
            <a:ext cx="1217000" cy="276999"/>
          </a:xfrm>
          <a:prstGeom prst="rect">
            <a:avLst/>
          </a:prstGeom>
          <a:noFill/>
        </p:spPr>
        <p:txBody>
          <a:bodyPr wrap="none" rtlCol="0">
            <a:spAutoFit/>
          </a:bodyPr>
          <a:lstStyle/>
          <a:p>
            <a:r>
              <a:rPr lang="en-US" sz="1200" dirty="0"/>
              <a:t>Belin et al (2011)</a:t>
            </a:r>
          </a:p>
        </p:txBody>
      </p:sp>
      <p:pic>
        <p:nvPicPr>
          <p:cNvPr id="4" name="Grafik 3">
            <a:extLst>
              <a:ext uri="{FF2B5EF4-FFF2-40B4-BE49-F238E27FC236}">
                <a16:creationId xmlns:a16="http://schemas.microsoft.com/office/drawing/2014/main" id="{40CC9338-0422-7F04-214F-562EDC54905E}"/>
              </a:ext>
            </a:extLst>
          </p:cNvPr>
          <p:cNvPicPr>
            <a:picLocks noChangeAspect="1"/>
          </p:cNvPicPr>
          <p:nvPr/>
        </p:nvPicPr>
        <p:blipFill>
          <a:blip r:embed="rId3"/>
          <a:stretch>
            <a:fillRect/>
          </a:stretch>
        </p:blipFill>
        <p:spPr>
          <a:xfrm>
            <a:off x="756517" y="963373"/>
            <a:ext cx="5344966" cy="3093982"/>
          </a:xfrm>
          <a:prstGeom prst="rect">
            <a:avLst/>
          </a:prstGeom>
        </p:spPr>
      </p:pic>
    </p:spTree>
    <p:extLst>
      <p:ext uri="{BB962C8B-B14F-4D97-AF65-F5344CB8AC3E}">
        <p14:creationId xmlns:p14="http://schemas.microsoft.com/office/powerpoint/2010/main" val="3237765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70263A-5B8B-9ADC-8C18-1814510F77BA}"/>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B765F709-7029-B078-88DF-C268665F39B3}"/>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C759641A-012E-94F6-ED8D-7169E802F00C}"/>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Motivation</a:t>
            </a:r>
          </a:p>
        </p:txBody>
      </p:sp>
      <p:sp>
        <p:nvSpPr>
          <p:cNvPr id="6" name="Textplatzhalter 5">
            <a:extLst>
              <a:ext uri="{FF2B5EF4-FFF2-40B4-BE49-F238E27FC236}">
                <a16:creationId xmlns:a16="http://schemas.microsoft.com/office/drawing/2014/main" id="{E6B510C7-9487-0931-2643-72AF0C6BB88C}"/>
              </a:ext>
            </a:extLst>
          </p:cNvPr>
          <p:cNvSpPr>
            <a:spLocks noGrp="1"/>
          </p:cNvSpPr>
          <p:nvPr>
            <p:ph type="body" sz="quarter" idx="11"/>
          </p:nvPr>
        </p:nvSpPr>
        <p:spPr/>
        <p:txBody>
          <a:bodyPr/>
          <a:lstStyle/>
          <a:p>
            <a:endParaRPr lang="en-US" dirty="0"/>
          </a:p>
        </p:txBody>
      </p:sp>
      <p:sp>
        <p:nvSpPr>
          <p:cNvPr id="7" name="Textfeld 6">
            <a:extLst>
              <a:ext uri="{FF2B5EF4-FFF2-40B4-BE49-F238E27FC236}">
                <a16:creationId xmlns:a16="http://schemas.microsoft.com/office/drawing/2014/main" id="{3AC850BF-3C0A-5197-D543-F1266DBA6676}"/>
              </a:ext>
            </a:extLst>
          </p:cNvPr>
          <p:cNvSpPr txBox="1"/>
          <p:nvPr/>
        </p:nvSpPr>
        <p:spPr>
          <a:xfrm>
            <a:off x="225057" y="873885"/>
            <a:ext cx="6305070" cy="1169551"/>
          </a:xfrm>
          <a:prstGeom prst="rect">
            <a:avLst/>
          </a:prstGeom>
          <a:noFill/>
        </p:spPr>
        <p:txBody>
          <a:bodyPr wrap="square" rtlCol="0">
            <a:spAutoFit/>
          </a:bodyPr>
          <a:lstStyle/>
          <a:p>
            <a:r>
              <a:rPr lang="en-US" sz="1400" i="1" dirty="0"/>
              <a:t>“Impairments in speech naturalness can lead to communication partners perceiving the affected individuals as unhappy, cold, withdrawn, introverted, or bored. These false perceptions can interrupt participation in regular life roles, leading to loss of employment and independence. Thus, impaired speech naturalness can result in social isolation, reduced quality of life, and depression.” </a:t>
            </a:r>
            <a:r>
              <a:rPr lang="en-US" sz="1000" dirty="0"/>
              <a:t>(Stepp &amp; </a:t>
            </a:r>
            <a:r>
              <a:rPr lang="en-US" sz="1000" dirty="0" err="1"/>
              <a:t>Voijtech</a:t>
            </a:r>
            <a:r>
              <a:rPr lang="en-US" sz="1000" dirty="0"/>
              <a:t>, 2019)</a:t>
            </a:r>
          </a:p>
        </p:txBody>
      </p:sp>
      <p:sp>
        <p:nvSpPr>
          <p:cNvPr id="8" name="Textfeld 7">
            <a:extLst>
              <a:ext uri="{FF2B5EF4-FFF2-40B4-BE49-F238E27FC236}">
                <a16:creationId xmlns:a16="http://schemas.microsoft.com/office/drawing/2014/main" id="{E1FCFC14-15CE-9903-25F8-5E5C45003F4F}"/>
              </a:ext>
            </a:extLst>
          </p:cNvPr>
          <p:cNvSpPr txBox="1"/>
          <p:nvPr/>
        </p:nvSpPr>
        <p:spPr>
          <a:xfrm>
            <a:off x="225057" y="4020028"/>
            <a:ext cx="3913251" cy="307777"/>
          </a:xfrm>
          <a:prstGeom prst="rect">
            <a:avLst/>
          </a:prstGeom>
          <a:noFill/>
        </p:spPr>
        <p:txBody>
          <a:bodyPr wrap="none" rtlCol="0">
            <a:spAutoFit/>
          </a:bodyPr>
          <a:lstStyle/>
          <a:p>
            <a:r>
              <a:rPr lang="en-US" sz="1400" i="1" dirty="0"/>
              <a:t>“It is like my toaster is speaking to me.” </a:t>
            </a:r>
            <a:r>
              <a:rPr lang="en-US" sz="1000" dirty="0"/>
              <a:t>(</a:t>
            </a:r>
            <a:r>
              <a:rPr lang="en-US" sz="1000" dirty="0" err="1"/>
              <a:t>Kühne</a:t>
            </a:r>
            <a:r>
              <a:rPr lang="en-US" sz="1000" dirty="0"/>
              <a:t> et al. 2020)</a:t>
            </a:r>
          </a:p>
        </p:txBody>
      </p:sp>
      <p:sp>
        <p:nvSpPr>
          <p:cNvPr id="4" name="Textfeld 3">
            <a:extLst>
              <a:ext uri="{FF2B5EF4-FFF2-40B4-BE49-F238E27FC236}">
                <a16:creationId xmlns:a16="http://schemas.microsoft.com/office/drawing/2014/main" id="{636AC3B3-F6AA-D874-86D4-B7BE7F32BF53}"/>
              </a:ext>
            </a:extLst>
          </p:cNvPr>
          <p:cNvSpPr txBox="1"/>
          <p:nvPr/>
        </p:nvSpPr>
        <p:spPr>
          <a:xfrm>
            <a:off x="210625" y="2219437"/>
            <a:ext cx="6305070" cy="1600438"/>
          </a:xfrm>
          <a:prstGeom prst="rect">
            <a:avLst/>
          </a:prstGeom>
          <a:noFill/>
        </p:spPr>
        <p:txBody>
          <a:bodyPr wrap="square" rtlCol="0">
            <a:spAutoFit/>
          </a:bodyPr>
          <a:lstStyle/>
          <a:p>
            <a:r>
              <a:rPr lang="en-US" sz="1400" i="1" dirty="0"/>
              <a:t>“The growing popularity of speech interfaces goes hand in hand with the creation of synthetic voices that sound ever more human. Previous research has been inconclusive about whether anthropomorphic design features of machines are more likely to be associated with positive user responses or, conversely, with uncanny experiences. To avoid detrimental effects of synthetic voice design, it is therefore crucial to explore what level of human realism human interactors prefer and whether their evaluations may vary across different domains of application.” </a:t>
            </a:r>
            <a:r>
              <a:rPr lang="en-US" sz="1000" dirty="0"/>
              <a:t>(</a:t>
            </a:r>
            <a:r>
              <a:rPr lang="en-US" sz="1000" dirty="0" err="1"/>
              <a:t>Schreibelmayer</a:t>
            </a:r>
            <a:r>
              <a:rPr lang="en-US" sz="1000" dirty="0"/>
              <a:t> &amp; Mara, 2022)</a:t>
            </a:r>
          </a:p>
        </p:txBody>
      </p:sp>
    </p:spTree>
    <p:extLst>
      <p:ext uri="{BB962C8B-B14F-4D97-AF65-F5344CB8AC3E}">
        <p14:creationId xmlns:p14="http://schemas.microsoft.com/office/powerpoint/2010/main" val="2013221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AF3D6-CF10-D79A-AA95-3EECA34CD8D4}"/>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7BA180D5-980C-01A6-3963-259705873A1C}"/>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9E4D4131-9BE1-665B-B3C2-DA68EFD2757F}"/>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4D96646D-E5D0-17E4-3E39-C2C9454807FD}"/>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Understanding voice perception</a:t>
            </a:r>
          </a:p>
        </p:txBody>
      </p:sp>
      <p:sp>
        <p:nvSpPr>
          <p:cNvPr id="3" name="Textfeld 2">
            <a:extLst>
              <a:ext uri="{FF2B5EF4-FFF2-40B4-BE49-F238E27FC236}">
                <a16:creationId xmlns:a16="http://schemas.microsoft.com/office/drawing/2014/main" id="{3C8CC951-F7DC-AF19-1CD6-C3B9038A5C5A}"/>
              </a:ext>
            </a:extLst>
          </p:cNvPr>
          <p:cNvSpPr txBox="1"/>
          <p:nvPr/>
        </p:nvSpPr>
        <p:spPr>
          <a:xfrm>
            <a:off x="2597368" y="1333800"/>
            <a:ext cx="1663263" cy="64633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Are voices special?</a:t>
            </a:r>
          </a:p>
          <a:p>
            <a:pPr algn="ctr"/>
            <a:endParaRPr lang="en-US" sz="1200" dirty="0"/>
          </a:p>
        </p:txBody>
      </p:sp>
      <p:sp>
        <p:nvSpPr>
          <p:cNvPr id="5" name="Textfeld 4">
            <a:extLst>
              <a:ext uri="{FF2B5EF4-FFF2-40B4-BE49-F238E27FC236}">
                <a16:creationId xmlns:a16="http://schemas.microsoft.com/office/drawing/2014/main" id="{06FDEF6E-97D9-9228-8914-ACF78A799FDB}"/>
              </a:ext>
            </a:extLst>
          </p:cNvPr>
          <p:cNvSpPr txBox="1"/>
          <p:nvPr/>
        </p:nvSpPr>
        <p:spPr>
          <a:xfrm>
            <a:off x="865789" y="2571750"/>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Are </a:t>
            </a:r>
            <a:r>
              <a:rPr lang="en-US" sz="1200" dirty="0">
                <a:solidFill>
                  <a:srgbClr val="C00000"/>
                </a:solidFill>
              </a:rPr>
              <a:t>human</a:t>
            </a:r>
            <a:r>
              <a:rPr lang="en-US" sz="1200" dirty="0"/>
              <a:t> voices special?</a:t>
            </a:r>
          </a:p>
          <a:p>
            <a:pPr algn="ctr"/>
            <a:endParaRPr lang="en-US" sz="1200" dirty="0"/>
          </a:p>
        </p:txBody>
      </p:sp>
      <p:sp>
        <p:nvSpPr>
          <p:cNvPr id="7" name="Textfeld 6">
            <a:extLst>
              <a:ext uri="{FF2B5EF4-FFF2-40B4-BE49-F238E27FC236}">
                <a16:creationId xmlns:a16="http://schemas.microsoft.com/office/drawing/2014/main" id="{96ED7EB8-DA7A-B247-0F8D-003065EFAB6B}"/>
              </a:ext>
            </a:extLst>
          </p:cNvPr>
          <p:cNvSpPr txBox="1"/>
          <p:nvPr/>
        </p:nvSpPr>
        <p:spPr>
          <a:xfrm>
            <a:off x="2597368" y="2579901"/>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Are </a:t>
            </a:r>
            <a:r>
              <a:rPr lang="en-US" sz="1200" dirty="0">
                <a:solidFill>
                  <a:srgbClr val="C00000"/>
                </a:solidFill>
              </a:rPr>
              <a:t>natural</a:t>
            </a:r>
            <a:r>
              <a:rPr lang="en-US" sz="1200" dirty="0"/>
              <a:t> voices special?</a:t>
            </a:r>
          </a:p>
          <a:p>
            <a:pPr algn="ctr"/>
            <a:endParaRPr lang="en-US" sz="1200" dirty="0"/>
          </a:p>
        </p:txBody>
      </p:sp>
      <p:sp>
        <p:nvSpPr>
          <p:cNvPr id="9" name="Textfeld 8">
            <a:extLst>
              <a:ext uri="{FF2B5EF4-FFF2-40B4-BE49-F238E27FC236}">
                <a16:creationId xmlns:a16="http://schemas.microsoft.com/office/drawing/2014/main" id="{CDC3556C-CC3F-4315-78DF-26BA1DE3DEC7}"/>
              </a:ext>
            </a:extLst>
          </p:cNvPr>
          <p:cNvSpPr txBox="1"/>
          <p:nvPr/>
        </p:nvSpPr>
        <p:spPr>
          <a:xfrm>
            <a:off x="4328948" y="2571750"/>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Are </a:t>
            </a:r>
            <a:r>
              <a:rPr lang="en-US" sz="1200" dirty="0">
                <a:solidFill>
                  <a:srgbClr val="C00000"/>
                </a:solidFill>
              </a:rPr>
              <a:t>healthy</a:t>
            </a:r>
            <a:r>
              <a:rPr lang="en-US" sz="1200" dirty="0"/>
              <a:t> voices special?</a:t>
            </a:r>
          </a:p>
          <a:p>
            <a:pPr algn="ctr"/>
            <a:endParaRPr lang="en-US" sz="1200" dirty="0"/>
          </a:p>
        </p:txBody>
      </p:sp>
    </p:spTree>
    <p:extLst>
      <p:ext uri="{BB962C8B-B14F-4D97-AF65-F5344CB8AC3E}">
        <p14:creationId xmlns:p14="http://schemas.microsoft.com/office/powerpoint/2010/main" val="3044823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AEAA37-2D1D-6730-7B93-6916C06619F3}"/>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112C4A7F-4309-9F48-D203-4262A10874E6}"/>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D9C38FF1-9D22-3987-839F-8612F54C936A}"/>
              </a:ext>
            </a:extLst>
          </p:cNvPr>
          <p:cNvSpPr>
            <a:spLocks noGrp="1"/>
          </p:cNvSpPr>
          <p:nvPr>
            <p:ph type="body" sz="quarter" idx="11"/>
          </p:nvPr>
        </p:nvSpPr>
        <p:spPr/>
        <p:txBody>
          <a:bodyPr/>
          <a:lstStyle/>
          <a:p>
            <a:endParaRPr lang="en-US" dirty="0"/>
          </a:p>
        </p:txBody>
      </p:sp>
      <p:sp>
        <p:nvSpPr>
          <p:cNvPr id="4" name="Textfeld 3">
            <a:extLst>
              <a:ext uri="{FF2B5EF4-FFF2-40B4-BE49-F238E27FC236}">
                <a16:creationId xmlns:a16="http://schemas.microsoft.com/office/drawing/2014/main" id="{0886C381-4DC2-7961-9D5A-9A7B8681ADE8}"/>
              </a:ext>
            </a:extLst>
          </p:cNvPr>
          <p:cNvSpPr txBox="1"/>
          <p:nvPr/>
        </p:nvSpPr>
        <p:spPr>
          <a:xfrm>
            <a:off x="362228" y="552215"/>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(1) Human-likeness-based naturalness</a:t>
            </a:r>
          </a:p>
        </p:txBody>
      </p:sp>
      <p:sp>
        <p:nvSpPr>
          <p:cNvPr id="10" name="Textfeld 9">
            <a:extLst>
              <a:ext uri="{FF2B5EF4-FFF2-40B4-BE49-F238E27FC236}">
                <a16:creationId xmlns:a16="http://schemas.microsoft.com/office/drawing/2014/main" id="{AE6D79D2-7D11-369C-2089-25C9CE924B52}"/>
              </a:ext>
            </a:extLst>
          </p:cNvPr>
          <p:cNvSpPr txBox="1"/>
          <p:nvPr/>
        </p:nvSpPr>
        <p:spPr>
          <a:xfrm>
            <a:off x="3700771" y="552214"/>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(2) Deviation-based-naturalness</a:t>
            </a:r>
          </a:p>
        </p:txBody>
      </p:sp>
      <p:sp>
        <p:nvSpPr>
          <p:cNvPr id="11" name="Textfeld 10">
            <a:extLst>
              <a:ext uri="{FF2B5EF4-FFF2-40B4-BE49-F238E27FC236}">
                <a16:creationId xmlns:a16="http://schemas.microsoft.com/office/drawing/2014/main" id="{8E751961-E0CF-7B8E-25FC-1618A2A47B8A}"/>
              </a:ext>
            </a:extLst>
          </p:cNvPr>
          <p:cNvSpPr txBox="1"/>
          <p:nvPr/>
        </p:nvSpPr>
        <p:spPr>
          <a:xfrm>
            <a:off x="906960" y="1378035"/>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Human-likeness i.e. resemblance to real human voice</a:t>
            </a:r>
          </a:p>
          <a:p>
            <a:pPr algn="ctr"/>
            <a:endParaRPr lang="en-US" sz="1200" dirty="0"/>
          </a:p>
        </p:txBody>
      </p:sp>
      <p:sp>
        <p:nvSpPr>
          <p:cNvPr id="12" name="Textfeld 11">
            <a:extLst>
              <a:ext uri="{FF2B5EF4-FFF2-40B4-BE49-F238E27FC236}">
                <a16:creationId xmlns:a16="http://schemas.microsoft.com/office/drawing/2014/main" id="{EA48100E-7ABC-B97D-E368-3149BE27D957}"/>
              </a:ext>
            </a:extLst>
          </p:cNvPr>
          <p:cNvSpPr txBox="1"/>
          <p:nvPr/>
        </p:nvSpPr>
        <p:spPr>
          <a:xfrm>
            <a:off x="4287777" y="1378035"/>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Deviation from an exemplar/reference/ expectation/model that represents maximum naturalness </a:t>
            </a:r>
          </a:p>
        </p:txBody>
      </p:sp>
      <p:sp>
        <p:nvSpPr>
          <p:cNvPr id="13" name="Textfeld 12">
            <a:extLst>
              <a:ext uri="{FF2B5EF4-FFF2-40B4-BE49-F238E27FC236}">
                <a16:creationId xmlns:a16="http://schemas.microsoft.com/office/drawing/2014/main" id="{6BE1721B-F8F5-D67A-1F89-CDED951BDC2E}"/>
              </a:ext>
            </a:extLst>
          </p:cNvPr>
          <p:cNvSpPr txBox="1"/>
          <p:nvPr/>
        </p:nvSpPr>
        <p:spPr>
          <a:xfrm>
            <a:off x="2834125" y="1755061"/>
            <a:ext cx="1189749" cy="261610"/>
          </a:xfrm>
          <a:prstGeom prst="rect">
            <a:avLst/>
          </a:prstGeom>
          <a:noFill/>
        </p:spPr>
        <p:txBody>
          <a:bodyPr wrap="none" rtlCol="0">
            <a:spAutoFit/>
          </a:bodyPr>
          <a:lstStyle/>
          <a:p>
            <a:r>
              <a:rPr lang="en-US" sz="1100" dirty="0"/>
              <a:t>Conceptualization</a:t>
            </a:r>
          </a:p>
        </p:txBody>
      </p:sp>
      <p:sp>
        <p:nvSpPr>
          <p:cNvPr id="14" name="Textfeld 13">
            <a:extLst>
              <a:ext uri="{FF2B5EF4-FFF2-40B4-BE49-F238E27FC236}">
                <a16:creationId xmlns:a16="http://schemas.microsoft.com/office/drawing/2014/main" id="{30510D51-E678-F819-7A7A-FFA291964AD4}"/>
              </a:ext>
            </a:extLst>
          </p:cNvPr>
          <p:cNvSpPr txBox="1"/>
          <p:nvPr/>
        </p:nvSpPr>
        <p:spPr>
          <a:xfrm>
            <a:off x="906960" y="2853559"/>
            <a:ext cx="5044080" cy="1384995"/>
          </a:xfrm>
          <a:prstGeom prst="rect">
            <a:avLst/>
          </a:prstGeom>
          <a:noFill/>
        </p:spPr>
        <p:txBody>
          <a:bodyPr wrap="square" rtlCol="0">
            <a:spAutoFit/>
          </a:bodyPr>
          <a:lstStyle/>
          <a:p>
            <a:pPr marL="285750" indent="-285750">
              <a:buFont typeface="Arial" panose="020B0604020202020204" pitchFamily="34" charset="0"/>
              <a:buChar char="•"/>
            </a:pPr>
            <a:r>
              <a:rPr lang="en-US" sz="1200" dirty="0"/>
              <a:t>Is the perception between human and non-human voices categorical?</a:t>
            </a:r>
          </a:p>
          <a:p>
            <a:pPr marL="285750" indent="-285750">
              <a:buFont typeface="Arial" panose="020B0604020202020204" pitchFamily="34" charset="0"/>
              <a:buChar char="•"/>
            </a:pPr>
            <a:r>
              <a:rPr lang="en-US" sz="1200" dirty="0"/>
              <a:t>Do similar rules/patterns apply to naturalness variation within human voices compared to human/non-human voices?</a:t>
            </a:r>
          </a:p>
          <a:p>
            <a:pPr marL="285750" indent="-285750">
              <a:buFont typeface="Arial" panose="020B0604020202020204" pitchFamily="34" charset="0"/>
              <a:buChar char="•"/>
            </a:pPr>
            <a:r>
              <a:rPr lang="en-US" sz="1200" dirty="0"/>
              <a:t>How does naturalness affect the processing in the brain?</a:t>
            </a:r>
          </a:p>
          <a:p>
            <a:pPr marL="285750" indent="-285750">
              <a:buFont typeface="Arial" panose="020B0604020202020204" pitchFamily="34" charset="0"/>
              <a:buChar char="•"/>
            </a:pPr>
            <a:r>
              <a:rPr lang="en-US" sz="1200" dirty="0"/>
              <a:t>Which role does experience play? / adaptability</a:t>
            </a:r>
          </a:p>
          <a:p>
            <a:pPr marL="285750" indent="-285750">
              <a:buFont typeface="Arial" panose="020B0604020202020204" pitchFamily="34" charset="0"/>
              <a:buChar char="•"/>
            </a:pPr>
            <a:r>
              <a:rPr lang="en-US" sz="1200" dirty="0"/>
              <a:t>Does reduced naturalness due to stimulus manipulation have implications for ecological validity?</a:t>
            </a:r>
          </a:p>
        </p:txBody>
      </p:sp>
    </p:spTree>
    <p:extLst>
      <p:ext uri="{BB962C8B-B14F-4D97-AF65-F5344CB8AC3E}">
        <p14:creationId xmlns:p14="http://schemas.microsoft.com/office/powerpoint/2010/main" val="2918204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5998907"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5104318" cy="530915"/>
          </a:xfrm>
          <a:prstGeom prst="rect">
            <a:avLst/>
          </a:prstGeom>
          <a:noFill/>
        </p:spPr>
        <p:txBody>
          <a:bodyPr wrap="square" lIns="0" tIns="0" rIns="0" bIns="0" rtlCol="0">
            <a:noAutofit/>
          </a:bodyPr>
          <a:lstStyle/>
          <a:p>
            <a:r>
              <a:rPr lang="en-US" sz="1600" dirty="0"/>
              <a:t>Additional stuff</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348017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How about any integrative works?</a:t>
            </a:r>
          </a:p>
        </p:txBody>
      </p:sp>
      <p:pic>
        <p:nvPicPr>
          <p:cNvPr id="3" name="Grafik 2">
            <a:extLst>
              <a:ext uri="{FF2B5EF4-FFF2-40B4-BE49-F238E27FC236}">
                <a16:creationId xmlns:a16="http://schemas.microsoft.com/office/drawing/2014/main" id="{5F3224C2-8CB4-47A3-940F-FF88DA65D111}"/>
              </a:ext>
            </a:extLst>
          </p:cNvPr>
          <p:cNvPicPr>
            <a:picLocks noChangeAspect="1"/>
          </p:cNvPicPr>
          <p:nvPr/>
        </p:nvPicPr>
        <p:blipFill>
          <a:blip r:embed="rId3"/>
          <a:stretch>
            <a:fillRect/>
          </a:stretch>
        </p:blipFill>
        <p:spPr>
          <a:xfrm>
            <a:off x="200399" y="870038"/>
            <a:ext cx="3447536" cy="1359786"/>
          </a:xfrm>
          <a:prstGeom prst="rect">
            <a:avLst/>
          </a:prstGeom>
          <a:ln>
            <a:solidFill>
              <a:schemeClr val="tx1"/>
            </a:solidFill>
          </a:ln>
        </p:spPr>
      </p:pic>
      <p:pic>
        <p:nvPicPr>
          <p:cNvPr id="7" name="Grafik 6">
            <a:extLst>
              <a:ext uri="{FF2B5EF4-FFF2-40B4-BE49-F238E27FC236}">
                <a16:creationId xmlns:a16="http://schemas.microsoft.com/office/drawing/2014/main" id="{06ADE129-AD90-493E-98DF-2F339A5BA41C}"/>
              </a:ext>
            </a:extLst>
          </p:cNvPr>
          <p:cNvPicPr>
            <a:picLocks noChangeAspect="1"/>
          </p:cNvPicPr>
          <p:nvPr/>
        </p:nvPicPr>
        <p:blipFill>
          <a:blip r:embed="rId4"/>
          <a:stretch>
            <a:fillRect/>
          </a:stretch>
        </p:blipFill>
        <p:spPr>
          <a:xfrm>
            <a:off x="3788627" y="860090"/>
            <a:ext cx="2817344" cy="1893134"/>
          </a:xfrm>
          <a:prstGeom prst="rect">
            <a:avLst/>
          </a:prstGeom>
          <a:ln>
            <a:solidFill>
              <a:schemeClr val="tx1"/>
            </a:solidFill>
          </a:ln>
        </p:spPr>
      </p:pic>
      <p:sp>
        <p:nvSpPr>
          <p:cNvPr id="9" name="Textfeld 8">
            <a:extLst>
              <a:ext uri="{FF2B5EF4-FFF2-40B4-BE49-F238E27FC236}">
                <a16:creationId xmlns:a16="http://schemas.microsoft.com/office/drawing/2014/main" id="{2BFE5142-5DE4-4158-9814-A5E498D2E1DD}"/>
              </a:ext>
            </a:extLst>
          </p:cNvPr>
          <p:cNvSpPr txBox="1"/>
          <p:nvPr/>
        </p:nvSpPr>
        <p:spPr>
          <a:xfrm>
            <a:off x="116724" y="2191404"/>
            <a:ext cx="486030" cy="276999"/>
          </a:xfrm>
          <a:prstGeom prst="rect">
            <a:avLst/>
          </a:prstGeom>
          <a:noFill/>
        </p:spPr>
        <p:txBody>
          <a:bodyPr wrap="none" rtlCol="0">
            <a:spAutoFit/>
          </a:bodyPr>
          <a:lstStyle/>
          <a:p>
            <a:r>
              <a:rPr lang="en-US" sz="1200" dirty="0"/>
              <a:t>2020</a:t>
            </a:r>
          </a:p>
        </p:txBody>
      </p:sp>
      <p:sp>
        <p:nvSpPr>
          <p:cNvPr id="10" name="Textfeld 9">
            <a:extLst>
              <a:ext uri="{FF2B5EF4-FFF2-40B4-BE49-F238E27FC236}">
                <a16:creationId xmlns:a16="http://schemas.microsoft.com/office/drawing/2014/main" id="{C6A0F9D7-8A1E-4570-BE1E-311A671BE4F8}"/>
              </a:ext>
            </a:extLst>
          </p:cNvPr>
          <p:cNvSpPr txBox="1"/>
          <p:nvPr/>
        </p:nvSpPr>
        <p:spPr>
          <a:xfrm>
            <a:off x="6248356" y="3031261"/>
            <a:ext cx="486030" cy="276999"/>
          </a:xfrm>
          <a:prstGeom prst="rect">
            <a:avLst/>
          </a:prstGeom>
          <a:noFill/>
        </p:spPr>
        <p:txBody>
          <a:bodyPr wrap="none" rtlCol="0">
            <a:spAutoFit/>
          </a:bodyPr>
          <a:lstStyle/>
          <a:p>
            <a:r>
              <a:rPr lang="en-US" sz="1200" dirty="0"/>
              <a:t>2021</a:t>
            </a:r>
          </a:p>
        </p:txBody>
      </p:sp>
      <p:sp>
        <p:nvSpPr>
          <p:cNvPr id="11" name="Textfeld 10">
            <a:extLst>
              <a:ext uri="{FF2B5EF4-FFF2-40B4-BE49-F238E27FC236}">
                <a16:creationId xmlns:a16="http://schemas.microsoft.com/office/drawing/2014/main" id="{1A52CB91-352D-4E31-ACF5-174C525057F8}"/>
              </a:ext>
            </a:extLst>
          </p:cNvPr>
          <p:cNvSpPr txBox="1"/>
          <p:nvPr/>
        </p:nvSpPr>
        <p:spPr>
          <a:xfrm>
            <a:off x="6227044" y="2698001"/>
            <a:ext cx="486030" cy="276999"/>
          </a:xfrm>
          <a:prstGeom prst="rect">
            <a:avLst/>
          </a:prstGeom>
          <a:noFill/>
        </p:spPr>
        <p:txBody>
          <a:bodyPr wrap="none" rtlCol="0">
            <a:spAutoFit/>
          </a:bodyPr>
          <a:lstStyle/>
          <a:p>
            <a:r>
              <a:rPr lang="en-US" sz="1200" dirty="0"/>
              <a:t>2023</a:t>
            </a:r>
          </a:p>
        </p:txBody>
      </p:sp>
      <p:pic>
        <p:nvPicPr>
          <p:cNvPr id="12" name="Grafik 11">
            <a:extLst>
              <a:ext uri="{FF2B5EF4-FFF2-40B4-BE49-F238E27FC236}">
                <a16:creationId xmlns:a16="http://schemas.microsoft.com/office/drawing/2014/main" id="{C37E4797-0AA1-4E20-BA9C-2B98B2808A96}"/>
              </a:ext>
            </a:extLst>
          </p:cNvPr>
          <p:cNvPicPr>
            <a:picLocks noChangeAspect="1"/>
          </p:cNvPicPr>
          <p:nvPr/>
        </p:nvPicPr>
        <p:blipFill>
          <a:blip r:embed="rId5"/>
          <a:stretch>
            <a:fillRect/>
          </a:stretch>
        </p:blipFill>
        <p:spPr>
          <a:xfrm>
            <a:off x="613518" y="2545243"/>
            <a:ext cx="1242500" cy="1873272"/>
          </a:xfrm>
          <a:prstGeom prst="rect">
            <a:avLst/>
          </a:prstGeom>
          <a:ln>
            <a:solidFill>
              <a:schemeClr val="tx1"/>
            </a:solidFill>
          </a:ln>
        </p:spPr>
      </p:pic>
      <p:sp>
        <p:nvSpPr>
          <p:cNvPr id="13" name="Textfeld 12">
            <a:extLst>
              <a:ext uri="{FF2B5EF4-FFF2-40B4-BE49-F238E27FC236}">
                <a16:creationId xmlns:a16="http://schemas.microsoft.com/office/drawing/2014/main" id="{4B2637B8-11A8-425D-871D-5A512F02BFA9}"/>
              </a:ext>
            </a:extLst>
          </p:cNvPr>
          <p:cNvSpPr txBox="1"/>
          <p:nvPr/>
        </p:nvSpPr>
        <p:spPr>
          <a:xfrm>
            <a:off x="211257" y="4206776"/>
            <a:ext cx="486030" cy="276999"/>
          </a:xfrm>
          <a:prstGeom prst="rect">
            <a:avLst/>
          </a:prstGeom>
          <a:noFill/>
        </p:spPr>
        <p:txBody>
          <a:bodyPr wrap="none" rtlCol="0">
            <a:spAutoFit/>
          </a:bodyPr>
          <a:lstStyle/>
          <a:p>
            <a:r>
              <a:rPr lang="en-US" sz="1200" dirty="0"/>
              <a:t>2017</a:t>
            </a:r>
          </a:p>
        </p:txBody>
      </p:sp>
      <p:pic>
        <p:nvPicPr>
          <p:cNvPr id="14" name="Grafik 13">
            <a:extLst>
              <a:ext uri="{FF2B5EF4-FFF2-40B4-BE49-F238E27FC236}">
                <a16:creationId xmlns:a16="http://schemas.microsoft.com/office/drawing/2014/main" id="{DC7959EE-3317-45D7-91F3-CF452887583D}"/>
              </a:ext>
            </a:extLst>
          </p:cNvPr>
          <p:cNvPicPr>
            <a:picLocks noChangeAspect="1"/>
          </p:cNvPicPr>
          <p:nvPr/>
        </p:nvPicPr>
        <p:blipFill>
          <a:blip r:embed="rId6"/>
          <a:stretch>
            <a:fillRect/>
          </a:stretch>
        </p:blipFill>
        <p:spPr>
          <a:xfrm>
            <a:off x="2140657" y="3244154"/>
            <a:ext cx="4465314" cy="1191791"/>
          </a:xfrm>
          <a:prstGeom prst="rect">
            <a:avLst/>
          </a:prstGeom>
          <a:ln>
            <a:solidFill>
              <a:schemeClr val="tx1"/>
            </a:solidFill>
          </a:ln>
        </p:spPr>
      </p:pic>
    </p:spTree>
    <p:extLst>
      <p:ext uri="{BB962C8B-B14F-4D97-AF65-F5344CB8AC3E}">
        <p14:creationId xmlns:p14="http://schemas.microsoft.com/office/powerpoint/2010/main" val="23581194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How about any integrative works?</a:t>
            </a:r>
          </a:p>
        </p:txBody>
      </p:sp>
      <p:pic>
        <p:nvPicPr>
          <p:cNvPr id="5" name="Grafik 4">
            <a:extLst>
              <a:ext uri="{FF2B5EF4-FFF2-40B4-BE49-F238E27FC236}">
                <a16:creationId xmlns:a16="http://schemas.microsoft.com/office/drawing/2014/main" id="{30F916AE-40CC-407D-AC87-E3F66D4B65F1}"/>
              </a:ext>
            </a:extLst>
          </p:cNvPr>
          <p:cNvPicPr>
            <a:picLocks noChangeAspect="1"/>
          </p:cNvPicPr>
          <p:nvPr/>
        </p:nvPicPr>
        <p:blipFill>
          <a:blip r:embed="rId3"/>
          <a:stretch>
            <a:fillRect/>
          </a:stretch>
        </p:blipFill>
        <p:spPr>
          <a:xfrm>
            <a:off x="340095" y="1184609"/>
            <a:ext cx="5864872" cy="2397791"/>
          </a:xfrm>
          <a:prstGeom prst="rect">
            <a:avLst/>
          </a:prstGeom>
          <a:ln>
            <a:solidFill>
              <a:schemeClr val="tx1"/>
            </a:solidFill>
          </a:ln>
        </p:spPr>
      </p:pic>
      <p:sp>
        <p:nvSpPr>
          <p:cNvPr id="10" name="Textfeld 9">
            <a:extLst>
              <a:ext uri="{FF2B5EF4-FFF2-40B4-BE49-F238E27FC236}">
                <a16:creationId xmlns:a16="http://schemas.microsoft.com/office/drawing/2014/main" id="{C6A0F9D7-8A1E-4570-BE1E-311A671BE4F8}"/>
              </a:ext>
            </a:extLst>
          </p:cNvPr>
          <p:cNvSpPr txBox="1"/>
          <p:nvPr/>
        </p:nvSpPr>
        <p:spPr>
          <a:xfrm>
            <a:off x="5827297" y="3539441"/>
            <a:ext cx="486030" cy="276999"/>
          </a:xfrm>
          <a:prstGeom prst="rect">
            <a:avLst/>
          </a:prstGeom>
          <a:noFill/>
        </p:spPr>
        <p:txBody>
          <a:bodyPr wrap="none" rtlCol="0">
            <a:spAutoFit/>
          </a:bodyPr>
          <a:lstStyle/>
          <a:p>
            <a:r>
              <a:rPr lang="en-US" sz="1200" dirty="0"/>
              <a:t>2023</a:t>
            </a:r>
          </a:p>
        </p:txBody>
      </p:sp>
    </p:spTree>
    <p:extLst>
      <p:ext uri="{BB962C8B-B14F-4D97-AF65-F5344CB8AC3E}">
        <p14:creationId xmlns:p14="http://schemas.microsoft.com/office/powerpoint/2010/main" val="31944773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90B9D-DB47-4C19-851B-F0F314E919E3}"/>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92E58ECB-0765-7EA1-6D33-EF148F8E4D9D}"/>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6841C760-64C8-1C86-49D1-D6169ADF82D2}"/>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C4F6BAAF-115B-1DE6-EFF4-67882FB4B95E}"/>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Overview over voice synthesis methods</a:t>
            </a:r>
          </a:p>
        </p:txBody>
      </p:sp>
      <p:sp>
        <p:nvSpPr>
          <p:cNvPr id="3" name="Textfeld 2">
            <a:extLst>
              <a:ext uri="{FF2B5EF4-FFF2-40B4-BE49-F238E27FC236}">
                <a16:creationId xmlns:a16="http://schemas.microsoft.com/office/drawing/2014/main" id="{F70F7E86-3F05-34FE-BBEC-193CF7EDDD52}"/>
              </a:ext>
            </a:extLst>
          </p:cNvPr>
          <p:cNvSpPr txBox="1"/>
          <p:nvPr/>
        </p:nvSpPr>
        <p:spPr>
          <a:xfrm>
            <a:off x="2597368" y="1333800"/>
            <a:ext cx="1663263" cy="64633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Articulatory synthesis</a:t>
            </a:r>
          </a:p>
          <a:p>
            <a:pPr algn="ctr"/>
            <a:endParaRPr lang="en-US" sz="1200" dirty="0"/>
          </a:p>
        </p:txBody>
      </p:sp>
      <p:pic>
        <p:nvPicPr>
          <p:cNvPr id="10" name="Grafik 9">
            <a:extLst>
              <a:ext uri="{FF2B5EF4-FFF2-40B4-BE49-F238E27FC236}">
                <a16:creationId xmlns:a16="http://schemas.microsoft.com/office/drawing/2014/main" id="{8AF5270B-83B0-A865-DCF7-D0D1CB73A7CC}"/>
              </a:ext>
            </a:extLst>
          </p:cNvPr>
          <p:cNvPicPr>
            <a:picLocks noChangeAspect="1"/>
          </p:cNvPicPr>
          <p:nvPr/>
        </p:nvPicPr>
        <p:blipFill>
          <a:blip r:embed="rId3"/>
          <a:stretch>
            <a:fillRect/>
          </a:stretch>
        </p:blipFill>
        <p:spPr>
          <a:xfrm>
            <a:off x="2597368" y="2172150"/>
            <a:ext cx="1663262" cy="1429820"/>
          </a:xfrm>
          <a:prstGeom prst="rect">
            <a:avLst/>
          </a:prstGeom>
        </p:spPr>
      </p:pic>
      <p:sp>
        <p:nvSpPr>
          <p:cNvPr id="11" name="Textfeld 10">
            <a:extLst>
              <a:ext uri="{FF2B5EF4-FFF2-40B4-BE49-F238E27FC236}">
                <a16:creationId xmlns:a16="http://schemas.microsoft.com/office/drawing/2014/main" id="{EA92077D-1BBA-CFD8-25DD-2DFE33DF61E5}"/>
              </a:ext>
            </a:extLst>
          </p:cNvPr>
          <p:cNvSpPr txBox="1"/>
          <p:nvPr/>
        </p:nvSpPr>
        <p:spPr>
          <a:xfrm>
            <a:off x="2570430" y="3670878"/>
            <a:ext cx="1717137" cy="246221"/>
          </a:xfrm>
          <a:prstGeom prst="rect">
            <a:avLst/>
          </a:prstGeom>
          <a:noFill/>
        </p:spPr>
        <p:txBody>
          <a:bodyPr wrap="none" rtlCol="0">
            <a:spAutoFit/>
          </a:bodyPr>
          <a:lstStyle/>
          <a:p>
            <a:r>
              <a:rPr lang="en-US" sz="1000" dirty="0"/>
              <a:t>https://www.vocaltractlab.de/</a:t>
            </a:r>
          </a:p>
        </p:txBody>
      </p:sp>
      <p:sp>
        <p:nvSpPr>
          <p:cNvPr id="12" name="Textfeld 11">
            <a:extLst>
              <a:ext uri="{FF2B5EF4-FFF2-40B4-BE49-F238E27FC236}">
                <a16:creationId xmlns:a16="http://schemas.microsoft.com/office/drawing/2014/main" id="{B413003F-649B-85BF-F7B2-1E66918200C4}"/>
              </a:ext>
            </a:extLst>
          </p:cNvPr>
          <p:cNvSpPr txBox="1"/>
          <p:nvPr/>
        </p:nvSpPr>
        <p:spPr>
          <a:xfrm>
            <a:off x="513543" y="1338041"/>
            <a:ext cx="1663263" cy="64633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Concatenative synthesis</a:t>
            </a:r>
          </a:p>
          <a:p>
            <a:pPr algn="ctr"/>
            <a:endParaRPr lang="en-US" sz="1200" dirty="0"/>
          </a:p>
        </p:txBody>
      </p:sp>
      <p:sp>
        <p:nvSpPr>
          <p:cNvPr id="13" name="Textfeld 12">
            <a:extLst>
              <a:ext uri="{FF2B5EF4-FFF2-40B4-BE49-F238E27FC236}">
                <a16:creationId xmlns:a16="http://schemas.microsoft.com/office/drawing/2014/main" id="{F23AA7D2-6F37-629D-7728-8F75BE6B5E82}"/>
              </a:ext>
            </a:extLst>
          </p:cNvPr>
          <p:cNvSpPr txBox="1"/>
          <p:nvPr/>
        </p:nvSpPr>
        <p:spPr>
          <a:xfrm>
            <a:off x="4759872" y="1342281"/>
            <a:ext cx="1663263" cy="64633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endParaRPr lang="en-US" sz="600" dirty="0"/>
          </a:p>
          <a:p>
            <a:pPr algn="ctr"/>
            <a:r>
              <a:rPr lang="en-US" sz="1200" dirty="0"/>
              <a:t>Statistical parametric speech synthesis</a:t>
            </a:r>
          </a:p>
          <a:p>
            <a:pPr algn="ctr"/>
            <a:endParaRPr lang="en-US" sz="600" dirty="0"/>
          </a:p>
        </p:txBody>
      </p:sp>
      <p:pic>
        <p:nvPicPr>
          <p:cNvPr id="17" name="Grafik 16">
            <a:extLst>
              <a:ext uri="{FF2B5EF4-FFF2-40B4-BE49-F238E27FC236}">
                <a16:creationId xmlns:a16="http://schemas.microsoft.com/office/drawing/2014/main" id="{85646134-9453-E959-E807-FDDC28C78196}"/>
              </a:ext>
            </a:extLst>
          </p:cNvPr>
          <p:cNvPicPr>
            <a:picLocks noChangeAspect="1"/>
          </p:cNvPicPr>
          <p:nvPr/>
        </p:nvPicPr>
        <p:blipFill>
          <a:blip r:embed="rId4"/>
          <a:stretch>
            <a:fillRect/>
          </a:stretch>
        </p:blipFill>
        <p:spPr>
          <a:xfrm>
            <a:off x="415277" y="3209974"/>
            <a:ext cx="1834408" cy="399416"/>
          </a:xfrm>
          <a:prstGeom prst="rect">
            <a:avLst/>
          </a:prstGeom>
        </p:spPr>
      </p:pic>
      <p:pic>
        <p:nvPicPr>
          <p:cNvPr id="18" name="Grafik 17">
            <a:extLst>
              <a:ext uri="{FF2B5EF4-FFF2-40B4-BE49-F238E27FC236}">
                <a16:creationId xmlns:a16="http://schemas.microsoft.com/office/drawing/2014/main" id="{013698FD-D141-ABB9-A868-5DCB764C4C2C}"/>
              </a:ext>
            </a:extLst>
          </p:cNvPr>
          <p:cNvPicPr>
            <a:picLocks noChangeAspect="1"/>
          </p:cNvPicPr>
          <p:nvPr/>
        </p:nvPicPr>
        <p:blipFill rotWithShape="1">
          <a:blip r:embed="rId4"/>
          <a:srcRect r="48560"/>
          <a:stretch/>
        </p:blipFill>
        <p:spPr>
          <a:xfrm>
            <a:off x="363729" y="2339854"/>
            <a:ext cx="818711" cy="399416"/>
          </a:xfrm>
          <a:prstGeom prst="rect">
            <a:avLst/>
          </a:prstGeom>
        </p:spPr>
      </p:pic>
      <p:pic>
        <p:nvPicPr>
          <p:cNvPr id="19" name="Grafik 18">
            <a:extLst>
              <a:ext uri="{FF2B5EF4-FFF2-40B4-BE49-F238E27FC236}">
                <a16:creationId xmlns:a16="http://schemas.microsoft.com/office/drawing/2014/main" id="{AFDE1BFB-398B-5C67-3857-2B3A337AC2DA}"/>
              </a:ext>
            </a:extLst>
          </p:cNvPr>
          <p:cNvPicPr>
            <a:picLocks noChangeAspect="1"/>
          </p:cNvPicPr>
          <p:nvPr/>
        </p:nvPicPr>
        <p:blipFill rotWithShape="1">
          <a:blip r:embed="rId4"/>
          <a:srcRect l="48560"/>
          <a:stretch/>
        </p:blipFill>
        <p:spPr>
          <a:xfrm>
            <a:off x="1506490" y="2358643"/>
            <a:ext cx="743196" cy="399416"/>
          </a:xfrm>
          <a:prstGeom prst="rect">
            <a:avLst/>
          </a:prstGeom>
        </p:spPr>
      </p:pic>
      <p:sp>
        <p:nvSpPr>
          <p:cNvPr id="20" name="Textfeld 19">
            <a:extLst>
              <a:ext uri="{FF2B5EF4-FFF2-40B4-BE49-F238E27FC236}">
                <a16:creationId xmlns:a16="http://schemas.microsoft.com/office/drawing/2014/main" id="{BBC07017-62DE-486C-A0EA-DA8A41769836}"/>
              </a:ext>
            </a:extLst>
          </p:cNvPr>
          <p:cNvSpPr txBox="1"/>
          <p:nvPr/>
        </p:nvSpPr>
        <p:spPr>
          <a:xfrm>
            <a:off x="1182440" y="2388727"/>
            <a:ext cx="300082" cy="369332"/>
          </a:xfrm>
          <a:prstGeom prst="rect">
            <a:avLst/>
          </a:prstGeom>
          <a:noFill/>
        </p:spPr>
        <p:txBody>
          <a:bodyPr wrap="none" rtlCol="0">
            <a:spAutoFit/>
          </a:bodyPr>
          <a:lstStyle/>
          <a:p>
            <a:r>
              <a:rPr lang="en-US" dirty="0"/>
              <a:t>+</a:t>
            </a:r>
          </a:p>
        </p:txBody>
      </p:sp>
      <p:cxnSp>
        <p:nvCxnSpPr>
          <p:cNvPr id="22" name="Gerade Verbindung mit Pfeil 21">
            <a:extLst>
              <a:ext uri="{FF2B5EF4-FFF2-40B4-BE49-F238E27FC236}">
                <a16:creationId xmlns:a16="http://schemas.microsoft.com/office/drawing/2014/main" id="{803B8F39-752B-30A3-ACFC-374DCE43BF87}"/>
              </a:ext>
            </a:extLst>
          </p:cNvPr>
          <p:cNvCxnSpPr/>
          <p:nvPr/>
        </p:nvCxnSpPr>
        <p:spPr>
          <a:xfrm>
            <a:off x="1332481" y="2956034"/>
            <a:ext cx="0" cy="181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feld 22">
            <a:extLst>
              <a:ext uri="{FF2B5EF4-FFF2-40B4-BE49-F238E27FC236}">
                <a16:creationId xmlns:a16="http://schemas.microsoft.com/office/drawing/2014/main" id="{85ECA8C1-5848-D4EB-100D-79839D6632C4}"/>
              </a:ext>
            </a:extLst>
          </p:cNvPr>
          <p:cNvSpPr txBox="1"/>
          <p:nvPr/>
        </p:nvSpPr>
        <p:spPr>
          <a:xfrm>
            <a:off x="4759871" y="2264483"/>
            <a:ext cx="1663263" cy="46166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endParaRPr lang="en-US" sz="600" dirty="0"/>
          </a:p>
          <a:p>
            <a:pPr algn="ctr"/>
            <a:r>
              <a:rPr lang="en-US" sz="1200" dirty="0"/>
              <a:t>Hidden Markov Models</a:t>
            </a:r>
          </a:p>
          <a:p>
            <a:pPr algn="ctr"/>
            <a:endParaRPr lang="en-US" sz="600" dirty="0"/>
          </a:p>
        </p:txBody>
      </p:sp>
      <p:sp>
        <p:nvSpPr>
          <p:cNvPr id="24" name="Textfeld 23">
            <a:extLst>
              <a:ext uri="{FF2B5EF4-FFF2-40B4-BE49-F238E27FC236}">
                <a16:creationId xmlns:a16="http://schemas.microsoft.com/office/drawing/2014/main" id="{791BEB08-6C80-02D7-6F2D-6739F2A88C5C}"/>
              </a:ext>
            </a:extLst>
          </p:cNvPr>
          <p:cNvSpPr txBox="1"/>
          <p:nvPr/>
        </p:nvSpPr>
        <p:spPr>
          <a:xfrm>
            <a:off x="4759870" y="2812375"/>
            <a:ext cx="1663263" cy="46166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endParaRPr lang="en-US" sz="600" dirty="0"/>
          </a:p>
          <a:p>
            <a:pPr algn="ctr"/>
            <a:r>
              <a:rPr lang="en-US" sz="1200" dirty="0"/>
              <a:t>Deep Learning Methods</a:t>
            </a:r>
          </a:p>
          <a:p>
            <a:pPr algn="ctr"/>
            <a:endParaRPr lang="en-US" sz="600" dirty="0"/>
          </a:p>
        </p:txBody>
      </p:sp>
      <p:sp>
        <p:nvSpPr>
          <p:cNvPr id="25" name="Textfeld 24">
            <a:extLst>
              <a:ext uri="{FF2B5EF4-FFF2-40B4-BE49-F238E27FC236}">
                <a16:creationId xmlns:a16="http://schemas.microsoft.com/office/drawing/2014/main" id="{10159C1A-1A8A-35E6-E732-1DA53F3DB4B1}"/>
              </a:ext>
            </a:extLst>
          </p:cNvPr>
          <p:cNvSpPr txBox="1"/>
          <p:nvPr/>
        </p:nvSpPr>
        <p:spPr>
          <a:xfrm>
            <a:off x="4759872" y="3351003"/>
            <a:ext cx="1663263" cy="46166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endParaRPr lang="en-US" sz="600" dirty="0"/>
          </a:p>
          <a:p>
            <a:pPr algn="ctr"/>
            <a:r>
              <a:rPr lang="en-US" sz="1200" dirty="0"/>
              <a:t>Text-to-Speech (TTS)</a:t>
            </a:r>
          </a:p>
          <a:p>
            <a:pPr algn="ctr"/>
            <a:endParaRPr lang="en-US" sz="600" dirty="0"/>
          </a:p>
        </p:txBody>
      </p:sp>
      <p:sp>
        <p:nvSpPr>
          <p:cNvPr id="26" name="Textfeld 25">
            <a:extLst>
              <a:ext uri="{FF2B5EF4-FFF2-40B4-BE49-F238E27FC236}">
                <a16:creationId xmlns:a16="http://schemas.microsoft.com/office/drawing/2014/main" id="{2608C572-7A8B-C576-B3A2-028959FCACC6}"/>
              </a:ext>
            </a:extLst>
          </p:cNvPr>
          <p:cNvSpPr txBox="1"/>
          <p:nvPr/>
        </p:nvSpPr>
        <p:spPr>
          <a:xfrm>
            <a:off x="4322663" y="4058031"/>
            <a:ext cx="2563522" cy="246221"/>
          </a:xfrm>
          <a:prstGeom prst="rect">
            <a:avLst/>
          </a:prstGeom>
          <a:noFill/>
        </p:spPr>
        <p:txBody>
          <a:bodyPr wrap="none" rtlCol="0">
            <a:spAutoFit/>
          </a:bodyPr>
          <a:lstStyle/>
          <a:p>
            <a:r>
              <a:rPr lang="en-US" sz="1000" dirty="0"/>
              <a:t>https://www.ibm.com/products/text-to-speech</a:t>
            </a:r>
          </a:p>
        </p:txBody>
      </p:sp>
    </p:spTree>
    <p:extLst>
      <p:ext uri="{BB962C8B-B14F-4D97-AF65-F5344CB8AC3E}">
        <p14:creationId xmlns:p14="http://schemas.microsoft.com/office/powerpoint/2010/main" val="38636073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Interindividual differences (Hu, 2021)</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3" name="Grafik 2">
            <a:extLst>
              <a:ext uri="{FF2B5EF4-FFF2-40B4-BE49-F238E27FC236}">
                <a16:creationId xmlns:a16="http://schemas.microsoft.com/office/drawing/2014/main" id="{BE00D204-362D-4296-95DE-D7F5459DE766}"/>
              </a:ext>
            </a:extLst>
          </p:cNvPr>
          <p:cNvPicPr>
            <a:picLocks noChangeAspect="1"/>
          </p:cNvPicPr>
          <p:nvPr/>
        </p:nvPicPr>
        <p:blipFill>
          <a:blip r:embed="rId3"/>
          <a:stretch>
            <a:fillRect/>
          </a:stretch>
        </p:blipFill>
        <p:spPr>
          <a:xfrm>
            <a:off x="4805607" y="215248"/>
            <a:ext cx="1899630" cy="1476252"/>
          </a:xfrm>
          <a:prstGeom prst="rect">
            <a:avLst/>
          </a:prstGeom>
        </p:spPr>
      </p:pic>
      <p:pic>
        <p:nvPicPr>
          <p:cNvPr id="4" name="Grafik 3">
            <a:extLst>
              <a:ext uri="{FF2B5EF4-FFF2-40B4-BE49-F238E27FC236}">
                <a16:creationId xmlns:a16="http://schemas.microsoft.com/office/drawing/2014/main" id="{A8EBDA67-7912-4992-9EB5-C00F3E9C5F70}"/>
              </a:ext>
            </a:extLst>
          </p:cNvPr>
          <p:cNvPicPr>
            <a:picLocks noChangeAspect="1"/>
          </p:cNvPicPr>
          <p:nvPr/>
        </p:nvPicPr>
        <p:blipFill>
          <a:blip r:embed="rId4"/>
          <a:stretch>
            <a:fillRect/>
          </a:stretch>
        </p:blipFill>
        <p:spPr>
          <a:xfrm>
            <a:off x="1093119" y="1559912"/>
            <a:ext cx="3563224" cy="2204778"/>
          </a:xfrm>
          <a:prstGeom prst="rect">
            <a:avLst/>
          </a:prstGeom>
        </p:spPr>
      </p:pic>
      <p:sp>
        <p:nvSpPr>
          <p:cNvPr id="10" name="Textfeld 9">
            <a:extLst>
              <a:ext uri="{FF2B5EF4-FFF2-40B4-BE49-F238E27FC236}">
                <a16:creationId xmlns:a16="http://schemas.microsoft.com/office/drawing/2014/main" id="{3DAF1F9A-15A4-4179-BB0A-4880BAF3B563}"/>
              </a:ext>
            </a:extLst>
          </p:cNvPr>
          <p:cNvSpPr txBox="1"/>
          <p:nvPr/>
        </p:nvSpPr>
        <p:spPr>
          <a:xfrm>
            <a:off x="280025" y="718803"/>
            <a:ext cx="3531534" cy="553998"/>
          </a:xfrm>
          <a:prstGeom prst="rect">
            <a:avLst/>
          </a:prstGeom>
          <a:noFill/>
        </p:spPr>
        <p:txBody>
          <a:bodyPr wrap="square" rtlCol="0">
            <a:spAutoFit/>
          </a:bodyPr>
          <a:lstStyle/>
          <a:p>
            <a:r>
              <a:rPr lang="en-US" sz="1000" dirty="0"/>
              <a:t>Dual humanness: </a:t>
            </a:r>
          </a:p>
          <a:p>
            <a:pPr marL="171450" indent="-171450">
              <a:buFont typeface="Arial" panose="020B0604020202020204" pitchFamily="34" charset="0"/>
              <a:buChar char="•"/>
            </a:pPr>
            <a:r>
              <a:rPr lang="en-US" sz="1000" dirty="0"/>
              <a:t>voice humanness perception reflecting perceived humanness</a:t>
            </a:r>
          </a:p>
          <a:p>
            <a:pPr marL="171450" indent="-171450">
              <a:buFont typeface="Arial" panose="020B0604020202020204" pitchFamily="34" charset="0"/>
              <a:buChar char="•"/>
            </a:pPr>
            <a:r>
              <a:rPr lang="en-US" sz="1000" dirty="0"/>
              <a:t>understanding humanness concerning the listening aspect</a:t>
            </a:r>
          </a:p>
        </p:txBody>
      </p:sp>
      <p:sp>
        <p:nvSpPr>
          <p:cNvPr id="11" name="Textfeld 10">
            <a:extLst>
              <a:ext uri="{FF2B5EF4-FFF2-40B4-BE49-F238E27FC236}">
                <a16:creationId xmlns:a16="http://schemas.microsoft.com/office/drawing/2014/main" id="{FF5B8F36-426E-474D-8E81-A832E9EA9865}"/>
              </a:ext>
            </a:extLst>
          </p:cNvPr>
          <p:cNvSpPr txBox="1"/>
          <p:nvPr/>
        </p:nvSpPr>
        <p:spPr>
          <a:xfrm>
            <a:off x="212834" y="3931282"/>
            <a:ext cx="6575084" cy="553998"/>
          </a:xfrm>
          <a:prstGeom prst="rect">
            <a:avLst/>
          </a:prstGeom>
          <a:noFill/>
        </p:spPr>
        <p:txBody>
          <a:bodyPr wrap="square" rtlCol="0">
            <a:spAutoFit/>
          </a:bodyPr>
          <a:lstStyle/>
          <a:p>
            <a:r>
              <a:rPr lang="en-US" sz="1000" i="1" dirty="0"/>
              <a:t>“</a:t>
            </a:r>
            <a:r>
              <a:rPr lang="en-US" sz="1000" i="1" dirty="0" err="1"/>
              <a:t>Surprisingly,we</a:t>
            </a:r>
            <a:r>
              <a:rPr lang="en-US" sz="1000" i="1" dirty="0"/>
              <a:t> do not find a perception pattern exhibiting moderate evaluation on voice humanness and understanding humanness. The absence of this profile suggests that perceived humanness may not be a continuum, but rather be dichotomous, in users’ </a:t>
            </a:r>
            <a:r>
              <a:rPr lang="en-US" sz="1000" i="1" dirty="0" err="1"/>
              <a:t>mind.listening</a:t>
            </a:r>
            <a:r>
              <a:rPr lang="en-US" sz="1000" i="1" dirty="0"/>
              <a:t> aspect of conversation AI.”  </a:t>
            </a:r>
            <a:r>
              <a:rPr lang="en-US" sz="1000" dirty="0"/>
              <a:t>(p. 11)</a:t>
            </a:r>
          </a:p>
        </p:txBody>
      </p:sp>
    </p:spTree>
    <p:extLst>
      <p:ext uri="{BB962C8B-B14F-4D97-AF65-F5344CB8AC3E}">
        <p14:creationId xmlns:p14="http://schemas.microsoft.com/office/powerpoint/2010/main" val="11875739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de-DE"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de-DE" sz="1500" dirty="0"/>
              <a:t>Higgins et al. (2022) </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de-DE" sz="1400" dirty="0"/>
          </a:p>
        </p:txBody>
      </p:sp>
      <p:pic>
        <p:nvPicPr>
          <p:cNvPr id="5" name="Grafik 4">
            <a:extLst>
              <a:ext uri="{FF2B5EF4-FFF2-40B4-BE49-F238E27FC236}">
                <a16:creationId xmlns:a16="http://schemas.microsoft.com/office/drawing/2014/main" id="{9A4F08D8-827B-473B-8D06-EC41DEF624B6}"/>
              </a:ext>
            </a:extLst>
          </p:cNvPr>
          <p:cNvPicPr>
            <a:picLocks noChangeAspect="1"/>
          </p:cNvPicPr>
          <p:nvPr/>
        </p:nvPicPr>
        <p:blipFill>
          <a:blip r:embed="rId3"/>
          <a:stretch>
            <a:fillRect/>
          </a:stretch>
        </p:blipFill>
        <p:spPr>
          <a:xfrm>
            <a:off x="1028633" y="961697"/>
            <a:ext cx="4800734" cy="3077948"/>
          </a:xfrm>
          <a:prstGeom prst="rect">
            <a:avLst/>
          </a:prstGeom>
        </p:spPr>
      </p:pic>
    </p:spTree>
    <p:extLst>
      <p:ext uri="{BB962C8B-B14F-4D97-AF65-F5344CB8AC3E}">
        <p14:creationId xmlns:p14="http://schemas.microsoft.com/office/powerpoint/2010/main" val="35854616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de-DE"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de-DE" sz="1500" dirty="0"/>
              <a:t>Ehret et al. (2021) </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de-DE" sz="1400" dirty="0"/>
          </a:p>
        </p:txBody>
      </p:sp>
      <p:pic>
        <p:nvPicPr>
          <p:cNvPr id="3" name="Grafik 2">
            <a:extLst>
              <a:ext uri="{FF2B5EF4-FFF2-40B4-BE49-F238E27FC236}">
                <a16:creationId xmlns:a16="http://schemas.microsoft.com/office/drawing/2014/main" id="{A979B0BE-E1AF-4403-AD04-8E86411EECDA}"/>
              </a:ext>
            </a:extLst>
          </p:cNvPr>
          <p:cNvPicPr>
            <a:picLocks noChangeAspect="1"/>
          </p:cNvPicPr>
          <p:nvPr/>
        </p:nvPicPr>
        <p:blipFill>
          <a:blip r:embed="rId3"/>
          <a:stretch>
            <a:fillRect/>
          </a:stretch>
        </p:blipFill>
        <p:spPr>
          <a:xfrm>
            <a:off x="1239365" y="892532"/>
            <a:ext cx="4353825" cy="3229023"/>
          </a:xfrm>
          <a:prstGeom prst="rect">
            <a:avLst/>
          </a:prstGeom>
        </p:spPr>
      </p:pic>
    </p:spTree>
    <p:extLst>
      <p:ext uri="{BB962C8B-B14F-4D97-AF65-F5344CB8AC3E}">
        <p14:creationId xmlns:p14="http://schemas.microsoft.com/office/powerpoint/2010/main" val="12134858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Brain data (Li et al 2023)</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3" name="Grafik 2">
            <a:extLst>
              <a:ext uri="{FF2B5EF4-FFF2-40B4-BE49-F238E27FC236}">
                <a16:creationId xmlns:a16="http://schemas.microsoft.com/office/drawing/2014/main" id="{306CF75E-A472-4CB2-8548-66D52EC668C4}"/>
              </a:ext>
            </a:extLst>
          </p:cNvPr>
          <p:cNvPicPr>
            <a:picLocks noChangeAspect="1"/>
          </p:cNvPicPr>
          <p:nvPr/>
        </p:nvPicPr>
        <p:blipFill>
          <a:blip r:embed="rId3"/>
          <a:stretch>
            <a:fillRect/>
          </a:stretch>
        </p:blipFill>
        <p:spPr>
          <a:xfrm>
            <a:off x="340095" y="838200"/>
            <a:ext cx="2939912" cy="1658410"/>
          </a:xfrm>
          <a:prstGeom prst="rect">
            <a:avLst/>
          </a:prstGeom>
        </p:spPr>
      </p:pic>
      <p:pic>
        <p:nvPicPr>
          <p:cNvPr id="9" name="Grafik 8">
            <a:extLst>
              <a:ext uri="{FF2B5EF4-FFF2-40B4-BE49-F238E27FC236}">
                <a16:creationId xmlns:a16="http://schemas.microsoft.com/office/drawing/2014/main" id="{4C37C1CB-22B4-4AB0-BCF3-25CE05A194CF}"/>
              </a:ext>
            </a:extLst>
          </p:cNvPr>
          <p:cNvPicPr>
            <a:picLocks noChangeAspect="1"/>
          </p:cNvPicPr>
          <p:nvPr/>
        </p:nvPicPr>
        <p:blipFill>
          <a:blip r:embed="rId4"/>
          <a:stretch>
            <a:fillRect/>
          </a:stretch>
        </p:blipFill>
        <p:spPr>
          <a:xfrm>
            <a:off x="403477" y="2573674"/>
            <a:ext cx="2939912" cy="1811622"/>
          </a:xfrm>
          <a:prstGeom prst="rect">
            <a:avLst/>
          </a:prstGeom>
        </p:spPr>
      </p:pic>
      <p:pic>
        <p:nvPicPr>
          <p:cNvPr id="10" name="Grafik 9">
            <a:extLst>
              <a:ext uri="{FF2B5EF4-FFF2-40B4-BE49-F238E27FC236}">
                <a16:creationId xmlns:a16="http://schemas.microsoft.com/office/drawing/2014/main" id="{8BF0C07B-BFE4-4DBA-8F30-C86EC44C4EA1}"/>
              </a:ext>
            </a:extLst>
          </p:cNvPr>
          <p:cNvPicPr>
            <a:picLocks noChangeAspect="1"/>
          </p:cNvPicPr>
          <p:nvPr/>
        </p:nvPicPr>
        <p:blipFill>
          <a:blip r:embed="rId5"/>
          <a:stretch>
            <a:fillRect/>
          </a:stretch>
        </p:blipFill>
        <p:spPr>
          <a:xfrm>
            <a:off x="3429000" y="922089"/>
            <a:ext cx="3310834" cy="2874432"/>
          </a:xfrm>
          <a:prstGeom prst="rect">
            <a:avLst/>
          </a:prstGeom>
        </p:spPr>
      </p:pic>
    </p:spTree>
    <p:extLst>
      <p:ext uri="{BB962C8B-B14F-4D97-AF65-F5344CB8AC3E}">
        <p14:creationId xmlns:p14="http://schemas.microsoft.com/office/powerpoint/2010/main" val="4003010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Abstract</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18" name="Textfeld 17">
            <a:extLst>
              <a:ext uri="{FF2B5EF4-FFF2-40B4-BE49-F238E27FC236}">
                <a16:creationId xmlns:a16="http://schemas.microsoft.com/office/drawing/2014/main" id="{BF083B36-98B3-4F63-8C99-DCC3893E2E17}"/>
              </a:ext>
            </a:extLst>
          </p:cNvPr>
          <p:cNvSpPr txBox="1"/>
          <p:nvPr/>
        </p:nvSpPr>
        <p:spPr>
          <a:xfrm>
            <a:off x="225057" y="873885"/>
            <a:ext cx="6305070" cy="2677656"/>
          </a:xfrm>
          <a:prstGeom prst="rect">
            <a:avLst/>
          </a:prstGeom>
          <a:noFill/>
        </p:spPr>
        <p:txBody>
          <a:bodyPr wrap="square" rtlCol="0">
            <a:spAutoFit/>
          </a:bodyPr>
          <a:lstStyle/>
          <a:p>
            <a:r>
              <a:rPr lang="de-DE" sz="1400" dirty="0" err="1">
                <a:latin typeface="Arial" panose="020B0604020202020204" pitchFamily="34" charset="0"/>
                <a:cs typeface="Arial" panose="020B0604020202020204" pitchFamily="34" charset="0"/>
              </a:rPr>
              <a:t>Perceived</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naturalness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of</a:t>
            </a:r>
            <a:r>
              <a:rPr lang="de-DE" sz="1400" dirty="0">
                <a:latin typeface="Arial" panose="020B0604020202020204" pitchFamily="34" charset="0"/>
                <a:cs typeface="Arial" panose="020B0604020202020204" pitchFamily="34" charset="0"/>
              </a:rPr>
              <a:t> a </a:t>
            </a:r>
            <a:r>
              <a:rPr lang="de-DE" sz="1400" dirty="0" err="1">
                <a:latin typeface="Arial" panose="020B0604020202020204" pitchFamily="34" charset="0"/>
                <a:cs typeface="Arial" panose="020B0604020202020204" pitchFamily="34" charset="0"/>
              </a:rPr>
              <a:t>voice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is</a:t>
            </a:r>
            <a:r>
              <a:rPr lang="de-DE" sz="1400" dirty="0">
                <a:latin typeface="Arial" panose="020B0604020202020204" pitchFamily="34" charset="0"/>
                <a:cs typeface="Arial" panose="020B0604020202020204" pitchFamily="34" charset="0"/>
              </a:rPr>
              <a:t> a prominent feature </a:t>
            </a:r>
            <a:r>
              <a:rPr lang="de-DE" sz="1400" dirty="0" err="1">
                <a:latin typeface="Arial" panose="020B0604020202020204" pitchFamily="34" charset="0"/>
                <a:cs typeface="Arial" panose="020B0604020202020204" pitchFamily="34" charset="0"/>
              </a:rPr>
              <a:t>which</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affects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our</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interaction</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with</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both</a:t>
            </a:r>
            <a:r>
              <a:rPr lang="de-DE" sz="1400" dirty="0">
                <a:latin typeface="Arial" panose="020B0604020202020204" pitchFamily="34" charset="0"/>
                <a:cs typeface="Arial" panose="020B0604020202020204" pitchFamily="34" charset="0"/>
              </a:rPr>
              <a:t> human and </a:t>
            </a:r>
            <a:r>
              <a:rPr lang="de-DE" sz="1400" dirty="0" err="1">
                <a:latin typeface="Arial" panose="020B0604020202020204" pitchFamily="34" charset="0"/>
                <a:cs typeface="Arial" panose="020B0604020202020204" pitchFamily="34" charset="0"/>
              </a:rPr>
              <a:t>artificial</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agents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Despite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its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importance</a:t>
            </a:r>
            <a:r>
              <a:rPr lang="de-DE" sz="1400" dirty="0">
                <a:latin typeface="Arial" panose="020B0604020202020204" pitchFamily="34" charset="0"/>
                <a:cs typeface="Arial" panose="020B0604020202020204" pitchFamily="34" charset="0"/>
              </a:rPr>
              <a:t>, (a) </a:t>
            </a:r>
            <a:r>
              <a:rPr lang="de-DE" sz="1400" dirty="0" err="1">
                <a:latin typeface="Arial" panose="020B0604020202020204" pitchFamily="34" charset="0"/>
                <a:cs typeface="Arial" panose="020B0604020202020204" pitchFamily="34" charset="0"/>
              </a:rPr>
              <a:t>conceptual</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underspecification</a:t>
            </a:r>
            <a:r>
              <a:rPr lang="de-DE" sz="1400" dirty="0">
                <a:latin typeface="Arial" panose="020B0604020202020204" pitchFamily="34" charset="0"/>
                <a:cs typeface="Arial" panose="020B0604020202020204" pitchFamily="34" charset="0"/>
              </a:rPr>
              <a:t>, (b) </a:t>
            </a:r>
            <a:r>
              <a:rPr lang="de-DE" sz="1400" dirty="0" err="1">
                <a:latin typeface="Arial" panose="020B0604020202020204" pitchFamily="34" charset="0"/>
                <a:cs typeface="Arial" panose="020B0604020202020204" pitchFamily="34" charset="0"/>
              </a:rPr>
              <a:t>inconsistent</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operationalization</a:t>
            </a:r>
            <a:r>
              <a:rPr lang="de-DE" sz="1400" dirty="0">
                <a:latin typeface="Arial" panose="020B0604020202020204" pitchFamily="34" charset="0"/>
                <a:cs typeface="Arial" panose="020B0604020202020204" pitchFamily="34" charset="0"/>
              </a:rPr>
              <a:t>, (c) a lack </a:t>
            </a:r>
            <a:r>
              <a:rPr lang="de-DE" sz="1400" dirty="0" err="1">
                <a:latin typeface="Arial" panose="020B0604020202020204" pitchFamily="34" charset="0"/>
                <a:cs typeface="Arial" panose="020B0604020202020204" pitchFamily="34" charset="0"/>
              </a:rPr>
              <a:t>of</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exchange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between</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research</a:t>
            </a:r>
            <a:r>
              <a:rPr lang="de-DE" sz="1400" dirty="0">
                <a:latin typeface="Arial" panose="020B0604020202020204" pitchFamily="34" charset="0"/>
                <a:cs typeface="Arial" panose="020B0604020202020204" pitchFamily="34" charset="0"/>
              </a:rPr>
              <a:t> on human and </a:t>
            </a:r>
            <a:r>
              <a:rPr lang="de-DE" sz="1400" dirty="0" err="1">
                <a:latin typeface="Arial" panose="020B0604020202020204" pitchFamily="34" charset="0"/>
                <a:cs typeface="Arial" panose="020B0604020202020204" pitchFamily="34" charset="0"/>
              </a:rPr>
              <a:t>synthetic</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voices</a:t>
            </a:r>
            <a:r>
              <a:rPr lang="de-DE" sz="1400" dirty="0">
                <a:latin typeface="Arial" panose="020B0604020202020204" pitchFamily="34" charset="0"/>
                <a:cs typeface="Arial" panose="020B0604020202020204" pitchFamily="34" charset="0"/>
              </a:rPr>
              <a:t> and (d) </a:t>
            </a:r>
            <a:r>
              <a:rPr lang="de-DE" sz="1400" dirty="0" err="1">
                <a:latin typeface="Arial" panose="020B0604020202020204" pitchFamily="34" charset="0"/>
                <a:cs typeface="Arial" panose="020B0604020202020204" pitchFamily="34" charset="0"/>
              </a:rPr>
              <a:t>insufficient</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anchoring</a:t>
            </a:r>
            <a:r>
              <a:rPr lang="de-DE" sz="1400" dirty="0">
                <a:latin typeface="Arial" panose="020B0604020202020204" pitchFamily="34" charset="0"/>
                <a:cs typeface="Arial" panose="020B0604020202020204" pitchFamily="34" charset="0"/>
              </a:rPr>
              <a:t> in </a:t>
            </a:r>
            <a:r>
              <a:rPr lang="de-DE" sz="1400" dirty="0" err="1">
                <a:latin typeface="Arial" panose="020B0604020202020204" pitchFamily="34" charset="0"/>
                <a:cs typeface="Arial" panose="020B0604020202020204" pitchFamily="34" charset="0"/>
              </a:rPr>
              <a:t>voice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perception</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theory</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has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precluded</a:t>
            </a:r>
            <a:r>
              <a:rPr lang="de-DE" sz="1400" dirty="0">
                <a:latin typeface="Arial" panose="020B0604020202020204" pitchFamily="34" charset="0"/>
                <a:cs typeface="Arial" panose="020B0604020202020204" pitchFamily="34" charset="0"/>
              </a:rPr>
              <a:t> a </a:t>
            </a:r>
            <a:r>
              <a:rPr lang="de-DE" sz="1400" dirty="0" err="1">
                <a:latin typeface="Arial" panose="020B0604020202020204" pitchFamily="34" charset="0"/>
                <a:cs typeface="Arial" panose="020B0604020202020204" pitchFamily="34" charset="0"/>
              </a:rPr>
              <a:t>systematic</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understanding</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of</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voice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naturalness</a:t>
            </a:r>
            <a:r>
              <a:rPr lang="de-DE" sz="1400" dirty="0">
                <a:latin typeface="Arial" panose="020B0604020202020204" pitchFamily="34" charset="0"/>
                <a:cs typeface="Arial" panose="020B0604020202020204" pitchFamily="34" charset="0"/>
              </a:rPr>
              <a:t>. In </a:t>
            </a:r>
            <a:r>
              <a:rPr lang="de-DE" sz="1400" dirty="0" err="1">
                <a:latin typeface="Arial" panose="020B0604020202020204" pitchFamily="34" charset="0"/>
                <a:cs typeface="Arial" panose="020B0604020202020204" pitchFamily="34" charset="0"/>
              </a:rPr>
              <a:t>this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work</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we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reflect</a:t>
            </a:r>
            <a:r>
              <a:rPr lang="de-DE" sz="1400" dirty="0">
                <a:latin typeface="Arial" panose="020B0604020202020204" pitchFamily="34" charset="0"/>
                <a:cs typeface="Arial" panose="020B0604020202020204" pitchFamily="34" charset="0"/>
              </a:rPr>
              <a:t> on </a:t>
            </a:r>
            <a:r>
              <a:rPr lang="de-DE" sz="1400" dirty="0" err="1">
                <a:latin typeface="Arial" panose="020B0604020202020204" pitchFamily="34" charset="0"/>
                <a:cs typeface="Arial" panose="020B0604020202020204" pitchFamily="34" charset="0"/>
              </a:rPr>
              <a:t>the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current</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insights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into</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voice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naturalness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by</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pooling</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evidence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from</a:t>
            </a:r>
            <a:r>
              <a:rPr lang="de-DE" sz="1400" dirty="0">
                <a:latin typeface="Arial" panose="020B0604020202020204" pitchFamily="34" charset="0"/>
                <a:cs typeface="Arial" panose="020B0604020202020204" pitchFamily="34" charset="0"/>
              </a:rPr>
              <a:t> a wider </a:t>
            </a:r>
            <a:r>
              <a:rPr lang="de-DE" sz="1400" dirty="0" err="1">
                <a:latin typeface="Arial" panose="020B0604020202020204" pitchFamily="34" charset="0"/>
                <a:cs typeface="Arial" panose="020B0604020202020204" pitchFamily="34" charset="0"/>
              </a:rPr>
              <a:t>interdisciplinary</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literature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Against</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that</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backdrop</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we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develop</a:t>
            </a:r>
            <a:r>
              <a:rPr lang="de-DE" sz="1400" dirty="0">
                <a:latin typeface="Arial" panose="020B0604020202020204" pitchFamily="34" charset="0"/>
                <a:cs typeface="Arial" panose="020B0604020202020204" pitchFamily="34" charset="0"/>
              </a:rPr>
              <a:t> a </a:t>
            </a:r>
            <a:r>
              <a:rPr lang="de-DE" sz="1400" dirty="0" err="1">
                <a:latin typeface="Arial" panose="020B0604020202020204" pitchFamily="34" charset="0"/>
                <a:cs typeface="Arial" panose="020B0604020202020204" pitchFamily="34" charset="0"/>
              </a:rPr>
              <a:t>concise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definition</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of</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naturalness</a:t>
            </a:r>
            <a:r>
              <a:rPr lang="de-DE" sz="1400" dirty="0">
                <a:latin typeface="Arial" panose="020B0604020202020204" pitchFamily="34" charset="0"/>
                <a:cs typeface="Arial" panose="020B0604020202020204" pitchFamily="34" charset="0"/>
              </a:rPr>
              <a:t> and </a:t>
            </a:r>
            <a:r>
              <a:rPr lang="de-DE" sz="1400" dirty="0" err="1">
                <a:latin typeface="Arial" panose="020B0604020202020204" pitchFamily="34" charset="0"/>
                <a:cs typeface="Arial" panose="020B0604020202020204" pitchFamily="34" charset="0"/>
              </a:rPr>
              <a:t>propose</a:t>
            </a:r>
            <a:r>
              <a:rPr lang="de-DE" sz="1400" dirty="0">
                <a:latin typeface="Arial" panose="020B0604020202020204" pitchFamily="34" charset="0"/>
                <a:cs typeface="Arial" panose="020B0604020202020204" pitchFamily="34" charset="0"/>
              </a:rPr>
              <a:t> a </a:t>
            </a:r>
            <a:r>
              <a:rPr lang="de-DE" sz="1400" dirty="0" err="1">
                <a:latin typeface="Arial" panose="020B0604020202020204" pitchFamily="34" charset="0"/>
                <a:cs typeface="Arial" panose="020B0604020202020204" pitchFamily="34" charset="0"/>
              </a:rPr>
              <a:t>conceptual</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framework</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rooted</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both</a:t>
            </a:r>
            <a:r>
              <a:rPr lang="de-DE" sz="1400" dirty="0">
                <a:latin typeface="Arial" panose="020B0604020202020204" pitchFamily="34" charset="0"/>
                <a:cs typeface="Arial" panose="020B0604020202020204" pitchFamily="34" charset="0"/>
              </a:rPr>
              <a:t> in </a:t>
            </a:r>
            <a:r>
              <a:rPr lang="de-DE" sz="1400" dirty="0" err="1">
                <a:latin typeface="Arial" panose="020B0604020202020204" pitchFamily="34" charset="0"/>
                <a:cs typeface="Arial" panose="020B0604020202020204" pitchFamily="34" charset="0"/>
              </a:rPr>
              <a:t>empirical</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findings</a:t>
            </a:r>
            <a:r>
              <a:rPr lang="de-DE" sz="1400" dirty="0">
                <a:latin typeface="Arial" panose="020B0604020202020204" pitchFamily="34" charset="0"/>
                <a:cs typeface="Arial" panose="020B0604020202020204" pitchFamily="34" charset="0"/>
              </a:rPr>
              <a:t> and </a:t>
            </a:r>
            <a:r>
              <a:rPr lang="de-DE" sz="1400" dirty="0" err="1">
                <a:latin typeface="Arial" panose="020B0604020202020204" pitchFamily="34" charset="0"/>
                <a:cs typeface="Arial" panose="020B0604020202020204" pitchFamily="34" charset="0"/>
              </a:rPr>
              <a:t>theoretical</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models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Subsequently</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we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identify</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core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gaps</a:t>
            </a:r>
            <a:r>
              <a:rPr lang="de-DE" sz="1400" dirty="0">
                <a:latin typeface="Arial" panose="020B0604020202020204" pitchFamily="34" charset="0"/>
                <a:cs typeface="Arial" panose="020B0604020202020204" pitchFamily="34" charset="0"/>
              </a:rPr>
              <a:t> in </a:t>
            </a:r>
            <a:r>
              <a:rPr lang="de-DE" sz="1400" dirty="0" err="1">
                <a:latin typeface="Arial" panose="020B0604020202020204" pitchFamily="34" charset="0"/>
                <a:cs typeface="Arial" panose="020B0604020202020204" pitchFamily="34" charset="0"/>
              </a:rPr>
              <a:t>our</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current</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understanding</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of</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voice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naturalness</a:t>
            </a:r>
            <a:r>
              <a:rPr lang="de-DE" sz="1400" dirty="0">
                <a:latin typeface="Arial" panose="020B0604020202020204" pitchFamily="34" charset="0"/>
                <a:cs typeface="Arial" panose="020B0604020202020204" pitchFamily="34" charset="0"/>
              </a:rPr>
              <a:t> and </a:t>
            </a:r>
            <a:r>
              <a:rPr lang="de-DE" sz="1400" dirty="0" err="1">
                <a:latin typeface="Arial" panose="020B0604020202020204" pitchFamily="34" charset="0"/>
                <a:cs typeface="Arial" panose="020B0604020202020204" pitchFamily="34" charset="0"/>
              </a:rPr>
              <a:t>discuss</a:t>
            </a:r>
            <a:r>
              <a:rPr lang="de-DE" sz="1400" dirty="0">
                <a:latin typeface="Arial" panose="020B0604020202020204" pitchFamily="34" charset="0"/>
                <a:cs typeface="Arial" panose="020B0604020202020204" pitchFamily="34" charset="0"/>
              </a:rPr>
              <a:t> different </a:t>
            </a:r>
            <a:r>
              <a:rPr lang="de-DE" sz="1400" dirty="0" err="1">
                <a:latin typeface="Arial" panose="020B0604020202020204" pitchFamily="34" charset="0"/>
                <a:cs typeface="Arial" panose="020B0604020202020204" pitchFamily="34" charset="0"/>
              </a:rPr>
              <a:t>approaches</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for</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future</a:t>
            </a:r>
            <a:r>
              <a:rPr lang="de-DE" sz="1400" dirty="0">
                <a:latin typeface="Arial" panose="020B0604020202020204" pitchFamily="34" charset="0"/>
                <a:cs typeface="Arial" panose="020B0604020202020204" pitchFamily="34" charset="0"/>
              </a:rPr>
              <a:t> </a:t>
            </a:r>
            <a:r>
              <a:rPr lang="de-DE" sz="1400" dirty="0" err="1">
                <a:latin typeface="Arial" panose="020B0604020202020204" pitchFamily="34" charset="0"/>
                <a:cs typeface="Arial" panose="020B0604020202020204" pitchFamily="34" charset="0"/>
              </a:rPr>
              <a:t>research</a:t>
            </a:r>
            <a:r>
              <a:rPr lang="de-DE" sz="14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6522261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Brain data (Tamura et al 2015)</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4" name="Grafik 3">
            <a:extLst>
              <a:ext uri="{FF2B5EF4-FFF2-40B4-BE49-F238E27FC236}">
                <a16:creationId xmlns:a16="http://schemas.microsoft.com/office/drawing/2014/main" id="{5463DA3A-1F41-49B1-A43E-A1D6464D6596}"/>
              </a:ext>
            </a:extLst>
          </p:cNvPr>
          <p:cNvPicPr>
            <a:picLocks noChangeAspect="1"/>
          </p:cNvPicPr>
          <p:nvPr/>
        </p:nvPicPr>
        <p:blipFill>
          <a:blip r:embed="rId3"/>
          <a:stretch>
            <a:fillRect/>
          </a:stretch>
        </p:blipFill>
        <p:spPr>
          <a:xfrm>
            <a:off x="1280688" y="671259"/>
            <a:ext cx="4062450" cy="3800982"/>
          </a:xfrm>
          <a:prstGeom prst="rect">
            <a:avLst/>
          </a:prstGeom>
        </p:spPr>
      </p:pic>
    </p:spTree>
    <p:extLst>
      <p:ext uri="{BB962C8B-B14F-4D97-AF65-F5344CB8AC3E}">
        <p14:creationId xmlns:p14="http://schemas.microsoft.com/office/powerpoint/2010/main" val="27532892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Multimodal agent perception (McGinn and Torre 2019)</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3" name="Grafik 2">
            <a:extLst>
              <a:ext uri="{FF2B5EF4-FFF2-40B4-BE49-F238E27FC236}">
                <a16:creationId xmlns:a16="http://schemas.microsoft.com/office/drawing/2014/main" id="{7E5B9317-3F5E-4FE3-B6C0-5AF8CF78242B}"/>
              </a:ext>
            </a:extLst>
          </p:cNvPr>
          <p:cNvPicPr>
            <a:picLocks noChangeAspect="1"/>
          </p:cNvPicPr>
          <p:nvPr/>
        </p:nvPicPr>
        <p:blipFill>
          <a:blip r:embed="rId3"/>
          <a:stretch>
            <a:fillRect/>
          </a:stretch>
        </p:blipFill>
        <p:spPr>
          <a:xfrm>
            <a:off x="150938" y="1115585"/>
            <a:ext cx="3835956" cy="2347427"/>
          </a:xfrm>
          <a:prstGeom prst="rect">
            <a:avLst/>
          </a:prstGeom>
        </p:spPr>
      </p:pic>
      <p:pic>
        <p:nvPicPr>
          <p:cNvPr id="4" name="Grafik 3">
            <a:extLst>
              <a:ext uri="{FF2B5EF4-FFF2-40B4-BE49-F238E27FC236}">
                <a16:creationId xmlns:a16="http://schemas.microsoft.com/office/drawing/2014/main" id="{429C748F-71D6-4294-95B1-5FA9CE8BE659}"/>
              </a:ext>
            </a:extLst>
          </p:cNvPr>
          <p:cNvPicPr>
            <a:picLocks noChangeAspect="1"/>
          </p:cNvPicPr>
          <p:nvPr/>
        </p:nvPicPr>
        <p:blipFill>
          <a:blip r:embed="rId4"/>
          <a:stretch>
            <a:fillRect/>
          </a:stretch>
        </p:blipFill>
        <p:spPr>
          <a:xfrm>
            <a:off x="3986894" y="1290632"/>
            <a:ext cx="2658272" cy="2242502"/>
          </a:xfrm>
          <a:prstGeom prst="rect">
            <a:avLst/>
          </a:prstGeom>
        </p:spPr>
      </p:pic>
    </p:spTree>
    <p:extLst>
      <p:ext uri="{BB962C8B-B14F-4D97-AF65-F5344CB8AC3E}">
        <p14:creationId xmlns:p14="http://schemas.microsoft.com/office/powerpoint/2010/main" val="35458542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Is naturalness always better? – not necessarily (</a:t>
            </a:r>
            <a:r>
              <a:rPr lang="en-US" sz="1500" dirty="0" err="1"/>
              <a:t>Im</a:t>
            </a:r>
            <a:r>
              <a:rPr lang="en-US" sz="1500" dirty="0"/>
              <a:t> 2023)</a:t>
            </a:r>
          </a:p>
        </p:txBody>
      </p:sp>
      <p:pic>
        <p:nvPicPr>
          <p:cNvPr id="3" name="Grafik 2">
            <a:extLst>
              <a:ext uri="{FF2B5EF4-FFF2-40B4-BE49-F238E27FC236}">
                <a16:creationId xmlns:a16="http://schemas.microsoft.com/office/drawing/2014/main" id="{0228D1BB-FAF1-41A2-90DA-978407D53F78}"/>
              </a:ext>
            </a:extLst>
          </p:cNvPr>
          <p:cNvPicPr>
            <a:picLocks noChangeAspect="1"/>
          </p:cNvPicPr>
          <p:nvPr/>
        </p:nvPicPr>
        <p:blipFill>
          <a:blip r:embed="rId3"/>
          <a:stretch>
            <a:fillRect/>
          </a:stretch>
        </p:blipFill>
        <p:spPr>
          <a:xfrm>
            <a:off x="345044" y="747441"/>
            <a:ext cx="4152224" cy="1487468"/>
          </a:xfrm>
          <a:prstGeom prst="rect">
            <a:avLst/>
          </a:prstGeom>
        </p:spPr>
      </p:pic>
      <p:pic>
        <p:nvPicPr>
          <p:cNvPr id="5" name="Grafik 4">
            <a:extLst>
              <a:ext uri="{FF2B5EF4-FFF2-40B4-BE49-F238E27FC236}">
                <a16:creationId xmlns:a16="http://schemas.microsoft.com/office/drawing/2014/main" id="{D903B94D-E323-480F-B469-C40BAC186448}"/>
              </a:ext>
            </a:extLst>
          </p:cNvPr>
          <p:cNvPicPr>
            <a:picLocks noChangeAspect="1"/>
          </p:cNvPicPr>
          <p:nvPr/>
        </p:nvPicPr>
        <p:blipFill>
          <a:blip r:embed="rId4"/>
          <a:stretch>
            <a:fillRect/>
          </a:stretch>
        </p:blipFill>
        <p:spPr>
          <a:xfrm>
            <a:off x="460072" y="2841490"/>
            <a:ext cx="3922168" cy="1325890"/>
          </a:xfrm>
          <a:prstGeom prst="rect">
            <a:avLst/>
          </a:prstGeom>
        </p:spPr>
      </p:pic>
      <p:pic>
        <p:nvPicPr>
          <p:cNvPr id="10" name="Grafik 9">
            <a:extLst>
              <a:ext uri="{FF2B5EF4-FFF2-40B4-BE49-F238E27FC236}">
                <a16:creationId xmlns:a16="http://schemas.microsoft.com/office/drawing/2014/main" id="{5DCC1393-E147-4F8B-B09E-56759A3E1906}"/>
              </a:ext>
            </a:extLst>
          </p:cNvPr>
          <p:cNvPicPr>
            <a:picLocks noChangeAspect="1"/>
          </p:cNvPicPr>
          <p:nvPr/>
        </p:nvPicPr>
        <p:blipFill>
          <a:blip r:embed="rId5"/>
          <a:stretch>
            <a:fillRect/>
          </a:stretch>
        </p:blipFill>
        <p:spPr>
          <a:xfrm>
            <a:off x="1549780" y="4263720"/>
            <a:ext cx="2121169" cy="108407"/>
          </a:xfrm>
          <a:prstGeom prst="rect">
            <a:avLst/>
          </a:prstGeom>
        </p:spPr>
      </p:pic>
      <p:pic>
        <p:nvPicPr>
          <p:cNvPr id="11" name="Grafik 10">
            <a:extLst>
              <a:ext uri="{FF2B5EF4-FFF2-40B4-BE49-F238E27FC236}">
                <a16:creationId xmlns:a16="http://schemas.microsoft.com/office/drawing/2014/main" id="{95AB1015-2D70-4E31-83D3-B9D917D6CEE9}"/>
              </a:ext>
            </a:extLst>
          </p:cNvPr>
          <p:cNvPicPr>
            <a:picLocks noChangeAspect="1"/>
          </p:cNvPicPr>
          <p:nvPr/>
        </p:nvPicPr>
        <p:blipFill>
          <a:blip r:embed="rId6"/>
          <a:stretch>
            <a:fillRect/>
          </a:stretch>
        </p:blipFill>
        <p:spPr>
          <a:xfrm>
            <a:off x="4049110" y="3867718"/>
            <a:ext cx="2596056" cy="507673"/>
          </a:xfrm>
          <a:prstGeom prst="rect">
            <a:avLst/>
          </a:prstGeom>
        </p:spPr>
      </p:pic>
      <p:sp>
        <p:nvSpPr>
          <p:cNvPr id="4" name="Textfeld 3">
            <a:extLst>
              <a:ext uri="{FF2B5EF4-FFF2-40B4-BE49-F238E27FC236}">
                <a16:creationId xmlns:a16="http://schemas.microsoft.com/office/drawing/2014/main" id="{6278F5CE-A4D1-6F02-8B59-81D70509929B}"/>
              </a:ext>
            </a:extLst>
          </p:cNvPr>
          <p:cNvSpPr txBox="1"/>
          <p:nvPr/>
        </p:nvSpPr>
        <p:spPr>
          <a:xfrm>
            <a:off x="4753744" y="1721136"/>
            <a:ext cx="1749973" cy="1323439"/>
          </a:xfrm>
          <a:prstGeom prst="rect">
            <a:avLst/>
          </a:prstGeom>
          <a:noFill/>
        </p:spPr>
        <p:txBody>
          <a:bodyPr wrap="square" rtlCol="0">
            <a:spAutoFit/>
          </a:bodyPr>
          <a:lstStyle/>
          <a:p>
            <a:pPr marL="0" indent="0">
              <a:buFont typeface="Arial" panose="020B0604020202020204" pitchFamily="34" charset="0"/>
              <a:buNone/>
            </a:pPr>
            <a:r>
              <a:rPr lang="en-US" sz="1000" i="1" dirty="0"/>
              <a:t>"The findings imply that VAs should not be designed to closely resemble humans.</a:t>
            </a:r>
          </a:p>
          <a:p>
            <a:pPr marL="0" indent="0">
              <a:buFont typeface="Arial" panose="020B0604020202020204" pitchFamily="34" charset="0"/>
              <a:buNone/>
            </a:pPr>
            <a:r>
              <a:rPr lang="en-US" sz="1000" i="1" dirty="0"/>
              <a:t>Rather, consideration of usage contexts and consumer expectations should be prioritized in developing most</a:t>
            </a:r>
          </a:p>
          <a:p>
            <a:pPr marL="0" indent="0">
              <a:buFont typeface="Arial" panose="020B0604020202020204" pitchFamily="34" charset="0"/>
              <a:buNone/>
            </a:pPr>
            <a:r>
              <a:rPr lang="en-US" sz="1000" i="1" dirty="0"/>
              <a:t>likable VAs.“ (</a:t>
            </a:r>
            <a:r>
              <a:rPr lang="en-US" sz="1000" i="1" dirty="0" err="1"/>
              <a:t>Im</a:t>
            </a:r>
            <a:r>
              <a:rPr lang="en-US" sz="1000" i="1" dirty="0"/>
              <a:t> 2023)</a:t>
            </a:r>
          </a:p>
        </p:txBody>
      </p:sp>
    </p:spTree>
    <p:extLst>
      <p:ext uri="{BB962C8B-B14F-4D97-AF65-F5344CB8AC3E}">
        <p14:creationId xmlns:p14="http://schemas.microsoft.com/office/powerpoint/2010/main" val="1649505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Current problems: </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5" name="Textfeld 4">
            <a:extLst>
              <a:ext uri="{FF2B5EF4-FFF2-40B4-BE49-F238E27FC236}">
                <a16:creationId xmlns:a16="http://schemas.microsoft.com/office/drawing/2014/main" id="{FE9EBD50-C8B5-4399-9F0F-7AD1AE88DD47}"/>
              </a:ext>
            </a:extLst>
          </p:cNvPr>
          <p:cNvSpPr txBox="1"/>
          <p:nvPr/>
        </p:nvSpPr>
        <p:spPr>
          <a:xfrm>
            <a:off x="340096" y="961697"/>
            <a:ext cx="6305070" cy="1200329"/>
          </a:xfrm>
          <a:prstGeom prst="rect">
            <a:avLst/>
          </a:prstGeom>
          <a:noFill/>
        </p:spPr>
        <p:txBody>
          <a:bodyPr wrap="square" rtlCol="0">
            <a:spAutoFit/>
          </a:bodyPr>
          <a:lstStyle/>
          <a:p>
            <a:pPr marL="342900" indent="-342900">
              <a:buFont typeface="+mj-lt"/>
              <a:buAutoNum type="arabicParenBoth"/>
            </a:pPr>
            <a:r>
              <a:rPr lang="en-US" dirty="0"/>
              <a:t>Conceptual </a:t>
            </a:r>
            <a:r>
              <a:rPr lang="en-US" dirty="0" err="1"/>
              <a:t>underspecification</a:t>
            </a:r>
            <a:endParaRPr lang="en-US" dirty="0"/>
          </a:p>
          <a:p>
            <a:pPr marL="342900" indent="-342900">
              <a:buFont typeface="+mj-lt"/>
              <a:buAutoNum type="arabicParenBoth"/>
            </a:pPr>
            <a:r>
              <a:rPr lang="en-US" dirty="0"/>
              <a:t>Inconsistent operationalization</a:t>
            </a:r>
          </a:p>
          <a:p>
            <a:pPr marL="342900" indent="-342900">
              <a:buFont typeface="+mj-lt"/>
              <a:buAutoNum type="arabicParenBoth"/>
            </a:pPr>
            <a:r>
              <a:rPr lang="en-US" dirty="0"/>
              <a:t>Lack of exchange between different research domains</a:t>
            </a:r>
          </a:p>
          <a:p>
            <a:pPr marL="342900" indent="-342900">
              <a:buFont typeface="+mj-lt"/>
              <a:buAutoNum type="arabicParenBoth"/>
            </a:pPr>
            <a:r>
              <a:rPr lang="en-US" dirty="0"/>
              <a:t>Insufficient anchoring in voice perception theory</a:t>
            </a:r>
          </a:p>
        </p:txBody>
      </p:sp>
      <p:sp>
        <p:nvSpPr>
          <p:cNvPr id="7" name="Textfeld 6">
            <a:extLst>
              <a:ext uri="{FF2B5EF4-FFF2-40B4-BE49-F238E27FC236}">
                <a16:creationId xmlns:a16="http://schemas.microsoft.com/office/drawing/2014/main" id="{FB679B32-2DB3-47F3-933C-58368046F449}"/>
              </a:ext>
            </a:extLst>
          </p:cNvPr>
          <p:cNvSpPr txBox="1"/>
          <p:nvPr/>
        </p:nvSpPr>
        <p:spPr>
          <a:xfrm>
            <a:off x="340096" y="2840733"/>
            <a:ext cx="6305070" cy="954107"/>
          </a:xfrm>
          <a:prstGeom prst="rect">
            <a:avLst/>
          </a:prstGeom>
          <a:noFill/>
        </p:spPr>
        <p:txBody>
          <a:bodyPr wrap="square" rtlCol="0">
            <a:spAutoFit/>
          </a:bodyPr>
          <a:lstStyle/>
          <a:p>
            <a:pPr marL="285750" indent="-285750">
              <a:buFont typeface="Wingdings" panose="05000000000000000000" pitchFamily="2" charset="2"/>
              <a:buChar char="Ø"/>
            </a:pPr>
            <a:r>
              <a:rPr lang="en-US" sz="1400" dirty="0"/>
              <a:t>Precluded a systematic understanding of vocal naturalness</a:t>
            </a:r>
          </a:p>
          <a:p>
            <a:pPr marL="285750" indent="-285750">
              <a:buFont typeface="Wingdings" panose="05000000000000000000" pitchFamily="2" charset="2"/>
              <a:buChar char="Ø"/>
            </a:pPr>
            <a:r>
              <a:rPr lang="en-US" sz="1400" dirty="0"/>
              <a:t>Impeded the visibility of this research to a wider readership</a:t>
            </a:r>
          </a:p>
          <a:p>
            <a:pPr marL="285750" indent="-285750">
              <a:buFont typeface="Wingdings" panose="05000000000000000000" pitchFamily="2" charset="2"/>
              <a:buChar char="Ø"/>
            </a:pPr>
            <a:r>
              <a:rPr lang="en-US" sz="1400" dirty="0"/>
              <a:t>Has kept us from asking some crucial research questions</a:t>
            </a:r>
          </a:p>
          <a:p>
            <a:pPr marL="285750" indent="-285750">
              <a:buFont typeface="Wingdings" panose="05000000000000000000" pitchFamily="2" charset="2"/>
              <a:buChar char="Ø"/>
            </a:pPr>
            <a:r>
              <a:rPr lang="en-US" sz="1400" dirty="0"/>
              <a:t>Has led to a divergence between theory and </a:t>
            </a:r>
            <a:r>
              <a:rPr lang="en-US" sz="1400" dirty="0" err="1"/>
              <a:t>practise</a:t>
            </a:r>
            <a:endParaRPr lang="en-US" sz="1400" dirty="0"/>
          </a:p>
        </p:txBody>
      </p:sp>
    </p:spTree>
    <p:extLst>
      <p:ext uri="{BB962C8B-B14F-4D97-AF65-F5344CB8AC3E}">
        <p14:creationId xmlns:p14="http://schemas.microsoft.com/office/powerpoint/2010/main" val="243940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1449AD14-25F0-4B17-B588-661F533C4C3C}"/>
              </a:ext>
            </a:extLst>
          </p:cNvPr>
          <p:cNvSpPr>
            <a:spLocks noGrp="1"/>
          </p:cNvSpPr>
          <p:nvPr>
            <p:ph type="body" sz="quarter" idx="11"/>
          </p:nvPr>
        </p:nvSpPr>
        <p:spPr/>
        <p:txBody>
          <a:bodyPr/>
          <a:lstStyle/>
          <a:p>
            <a:endParaRPr lang="de-DE"/>
          </a:p>
        </p:txBody>
      </p:sp>
      <p:sp>
        <p:nvSpPr>
          <p:cNvPr id="3" name="Textfeld 2">
            <a:extLst>
              <a:ext uri="{FF2B5EF4-FFF2-40B4-BE49-F238E27FC236}">
                <a16:creationId xmlns:a16="http://schemas.microsoft.com/office/drawing/2014/main" id="{A5CC8DB6-1F94-4FE7-9348-82011B30D2F3}"/>
              </a:ext>
            </a:extLst>
          </p:cNvPr>
          <p:cNvSpPr txBox="1"/>
          <p:nvPr/>
        </p:nvSpPr>
        <p:spPr>
          <a:xfrm>
            <a:off x="547007" y="800101"/>
            <a:ext cx="5763986" cy="2677656"/>
          </a:xfrm>
          <a:prstGeom prst="rect">
            <a:avLst/>
          </a:prstGeom>
          <a:noFill/>
        </p:spPr>
        <p:txBody>
          <a:bodyPr wrap="square" rtlCol="0">
            <a:spAutoFit/>
          </a:bodyPr>
          <a:lstStyle/>
          <a:p>
            <a:pPr marL="342900" indent="-342900">
              <a:buFont typeface="+mj-lt"/>
              <a:buAutoNum type="arabicPeriod"/>
            </a:pPr>
            <a:r>
              <a:rPr lang="en-US" sz="1400" dirty="0"/>
              <a:t>Introduction – voice naturalness (450)	</a:t>
            </a:r>
          </a:p>
          <a:p>
            <a:pPr marL="342900" indent="-342900">
              <a:buFont typeface="+mj-lt"/>
              <a:buAutoNum type="arabicPeriod"/>
            </a:pPr>
            <a:r>
              <a:rPr lang="en-US" sz="1400" dirty="0"/>
              <a:t>Current Problems (800)	</a:t>
            </a:r>
          </a:p>
          <a:p>
            <a:pPr marL="857250" lvl="1" indent="-400050">
              <a:buFont typeface="+mj-lt"/>
              <a:buAutoNum type="romanLcPeriod"/>
            </a:pPr>
            <a:r>
              <a:rPr lang="en-US" sz="1400" dirty="0"/>
              <a:t>Conceptual </a:t>
            </a:r>
            <a:r>
              <a:rPr lang="en-US" sz="1400" dirty="0" err="1"/>
              <a:t>Underspecification</a:t>
            </a:r>
            <a:r>
              <a:rPr lang="en-US" sz="1400" dirty="0"/>
              <a:t> (300)	</a:t>
            </a:r>
          </a:p>
          <a:p>
            <a:pPr marL="857250" lvl="1" indent="-400050">
              <a:buFont typeface="+mj-lt"/>
              <a:buAutoNum type="romanLcPeriod"/>
            </a:pPr>
            <a:r>
              <a:rPr lang="en-US" sz="1400" dirty="0"/>
              <a:t>Inconsistent Operationalization (200)	</a:t>
            </a:r>
          </a:p>
          <a:p>
            <a:pPr marL="857250" lvl="1" indent="-400050">
              <a:buFont typeface="+mj-lt"/>
              <a:buAutoNum type="romanLcPeriod"/>
            </a:pPr>
            <a:r>
              <a:rPr lang="en-US" sz="1400" dirty="0"/>
              <a:t>Lack of exchange between different research domains (150)	</a:t>
            </a:r>
          </a:p>
          <a:p>
            <a:pPr marL="857250" lvl="1" indent="-400050">
              <a:buFont typeface="+mj-lt"/>
              <a:buAutoNum type="romanLcPeriod"/>
            </a:pPr>
            <a:r>
              <a:rPr lang="en-US" sz="1400" dirty="0"/>
              <a:t>Insufficient anchoring in voice perception theory (150)	</a:t>
            </a:r>
          </a:p>
          <a:p>
            <a:pPr marL="342900" indent="-342900">
              <a:buFont typeface="+mj-lt"/>
              <a:buAutoNum type="arabicPeriod"/>
            </a:pPr>
            <a:r>
              <a:rPr lang="en-US" sz="1400" dirty="0"/>
              <a:t>Proposition of a concise framework for voice naturalness (900)	</a:t>
            </a:r>
          </a:p>
          <a:p>
            <a:pPr marL="857250" lvl="1" indent="-400050">
              <a:buFont typeface="+mj-lt"/>
              <a:buAutoNum type="romanLcPeriod"/>
            </a:pPr>
            <a:r>
              <a:rPr lang="en-US" sz="1400" dirty="0"/>
              <a:t>Definitions of naturalness (500)	</a:t>
            </a:r>
          </a:p>
          <a:p>
            <a:pPr marL="857250" lvl="1" indent="-400050">
              <a:buFont typeface="+mj-lt"/>
              <a:buAutoNum type="romanLcPeriod"/>
            </a:pPr>
            <a:r>
              <a:rPr lang="en-US" sz="1400" dirty="0"/>
              <a:t>Differentiation from other concepts (400)	</a:t>
            </a:r>
          </a:p>
          <a:p>
            <a:pPr marL="342900" indent="-342900">
              <a:buFont typeface="+mj-lt"/>
              <a:buAutoNum type="arabicPeriod"/>
            </a:pPr>
            <a:r>
              <a:rPr lang="en-US" sz="1400" dirty="0"/>
              <a:t>Progressing in conjunction (400)	</a:t>
            </a:r>
          </a:p>
          <a:p>
            <a:pPr marL="342900" indent="-342900">
              <a:buFont typeface="+mj-lt"/>
              <a:buAutoNum type="arabicPeriod"/>
            </a:pPr>
            <a:r>
              <a:rPr lang="en-US" sz="1400" dirty="0"/>
              <a:t>Naturalness research rooted in voice perception theory (400)	</a:t>
            </a:r>
          </a:p>
          <a:p>
            <a:pPr marL="342900" indent="-342900">
              <a:buFont typeface="+mj-lt"/>
              <a:buAutoNum type="arabicPeriod"/>
            </a:pPr>
            <a:r>
              <a:rPr lang="en-US" sz="1400" dirty="0"/>
              <a:t>Open questions and future/outlook (400)	</a:t>
            </a:r>
          </a:p>
        </p:txBody>
      </p:sp>
    </p:spTree>
    <p:extLst>
      <p:ext uri="{BB962C8B-B14F-4D97-AF65-F5344CB8AC3E}">
        <p14:creationId xmlns:p14="http://schemas.microsoft.com/office/powerpoint/2010/main" val="4059946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5143107"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4284800" cy="530915"/>
          </a:xfrm>
          <a:prstGeom prst="rect">
            <a:avLst/>
          </a:prstGeom>
          <a:noFill/>
        </p:spPr>
        <p:txBody>
          <a:bodyPr wrap="square" lIns="0" tIns="0" rIns="0" bIns="0" rtlCol="0">
            <a:noAutofit/>
          </a:bodyPr>
          <a:lstStyle/>
          <a:p>
            <a:r>
              <a:rPr lang="en-US" sz="1500" dirty="0">
                <a:latin typeface="Palatino Linotype" panose="02040502050505030304" pitchFamily="18" charset="0"/>
              </a:rPr>
              <a:t>Conceptual Challenges and Operationalization</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592306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Voice Naturalness</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4" name="Textfeld 3">
            <a:extLst>
              <a:ext uri="{FF2B5EF4-FFF2-40B4-BE49-F238E27FC236}">
                <a16:creationId xmlns:a16="http://schemas.microsoft.com/office/drawing/2014/main" id="{8E20C031-A558-8DFE-22CB-04DE6CC4DF04}"/>
              </a:ext>
            </a:extLst>
          </p:cNvPr>
          <p:cNvSpPr txBox="1"/>
          <p:nvPr/>
        </p:nvSpPr>
        <p:spPr>
          <a:xfrm>
            <a:off x="340096" y="967609"/>
            <a:ext cx="2010793" cy="742947"/>
          </a:xfrm>
          <a:prstGeom prst="rect">
            <a:avLst/>
          </a:prstGeom>
          <a:noFill/>
        </p:spPr>
        <p:txBody>
          <a:bodyPr wrap="square" lIns="0" tIns="0" rIns="0" bIns="0" rtlCol="0">
            <a:noAutofit/>
          </a:bodyPr>
          <a:lstStyle/>
          <a:p>
            <a:pPr marL="171450" indent="-171450">
              <a:buFont typeface="Arial" panose="020B0604020202020204" pitchFamily="34" charset="0"/>
              <a:buChar char="•"/>
            </a:pPr>
            <a:r>
              <a:rPr lang="de-DE" sz="1200" dirty="0" err="1">
                <a:solidFill>
                  <a:schemeClr val="tx2"/>
                </a:solidFill>
              </a:rPr>
              <a:t>pathological</a:t>
            </a:r>
            <a:r>
              <a:rPr lang="de-DE" sz="1200" dirty="0">
                <a:solidFill>
                  <a:schemeClr val="tx2"/>
                </a:solidFill>
              </a:rPr>
              <a:t> human </a:t>
            </a:r>
            <a:r>
              <a:rPr lang="de-DE" sz="1200" dirty="0" err="1">
                <a:solidFill>
                  <a:schemeClr val="tx2"/>
                </a:solidFill>
              </a:rPr>
              <a:t>voices</a:t>
            </a:r>
            <a:endParaRPr lang="de-DE" sz="1200" dirty="0">
              <a:solidFill>
                <a:schemeClr val="tx2"/>
              </a:solidFill>
            </a:endParaRPr>
          </a:p>
          <a:p>
            <a:pPr marL="171450" indent="-171450">
              <a:buFont typeface="Arial" panose="020B0604020202020204" pitchFamily="34" charset="0"/>
              <a:buChar char="•"/>
            </a:pPr>
            <a:r>
              <a:rPr lang="de-DE" sz="1200" dirty="0" err="1">
                <a:solidFill>
                  <a:schemeClr val="tx2"/>
                </a:solidFill>
              </a:rPr>
              <a:t>manipulated</a:t>
            </a:r>
            <a:r>
              <a:rPr lang="de-DE" sz="1200" dirty="0">
                <a:solidFill>
                  <a:schemeClr val="tx2"/>
                </a:solidFill>
              </a:rPr>
              <a:t> human </a:t>
            </a:r>
            <a:r>
              <a:rPr lang="de-DE" sz="1200" dirty="0" err="1">
                <a:solidFill>
                  <a:schemeClr val="tx2"/>
                </a:solidFill>
              </a:rPr>
              <a:t>voices</a:t>
            </a:r>
            <a:endParaRPr lang="de-DE" sz="1200" dirty="0">
              <a:solidFill>
                <a:schemeClr val="tx2"/>
              </a:solidFill>
            </a:endParaRPr>
          </a:p>
          <a:p>
            <a:pPr marL="171450" indent="-171450">
              <a:buFont typeface="Arial" panose="020B0604020202020204" pitchFamily="34" charset="0"/>
              <a:buChar char="•"/>
            </a:pPr>
            <a:r>
              <a:rPr lang="de-DE" sz="1200" dirty="0" err="1">
                <a:solidFill>
                  <a:schemeClr val="tx2"/>
                </a:solidFill>
              </a:rPr>
              <a:t>synthesized</a:t>
            </a:r>
            <a:r>
              <a:rPr lang="de-DE" sz="1200" dirty="0">
                <a:solidFill>
                  <a:schemeClr val="tx2"/>
                </a:solidFill>
              </a:rPr>
              <a:t>/</a:t>
            </a:r>
            <a:r>
              <a:rPr lang="de-DE" sz="1200" dirty="0" err="1">
                <a:solidFill>
                  <a:schemeClr val="tx2"/>
                </a:solidFill>
              </a:rPr>
              <a:t>artificial</a:t>
            </a:r>
            <a:r>
              <a:rPr lang="de-DE" sz="1200" dirty="0">
                <a:solidFill>
                  <a:schemeClr val="tx2"/>
                </a:solidFill>
              </a:rPr>
              <a:t> </a:t>
            </a:r>
            <a:r>
              <a:rPr lang="de-DE" sz="1200" dirty="0" err="1">
                <a:solidFill>
                  <a:schemeClr val="tx2"/>
                </a:solidFill>
              </a:rPr>
              <a:t>voices</a:t>
            </a:r>
            <a:r>
              <a:rPr lang="de-DE" sz="1200" dirty="0">
                <a:solidFill>
                  <a:schemeClr val="tx2"/>
                </a:solidFill>
              </a:rPr>
              <a:t> </a:t>
            </a:r>
            <a:endParaRPr lang="en-US" sz="1200" dirty="0">
              <a:solidFill>
                <a:schemeClr val="tx2"/>
              </a:solidFill>
            </a:endParaRPr>
          </a:p>
        </p:txBody>
      </p:sp>
      <p:sp>
        <p:nvSpPr>
          <p:cNvPr id="9" name="Textfeld 8">
            <a:extLst>
              <a:ext uri="{FF2B5EF4-FFF2-40B4-BE49-F238E27FC236}">
                <a16:creationId xmlns:a16="http://schemas.microsoft.com/office/drawing/2014/main" id="{D08ACB67-026D-EBC8-8AB2-4E6B39AD810F}"/>
              </a:ext>
            </a:extLst>
          </p:cNvPr>
          <p:cNvSpPr txBox="1"/>
          <p:nvPr/>
        </p:nvSpPr>
        <p:spPr>
          <a:xfrm>
            <a:off x="181303" y="3000751"/>
            <a:ext cx="3077463" cy="553998"/>
          </a:xfrm>
          <a:prstGeom prst="rect">
            <a:avLst/>
          </a:prstGeom>
          <a:noFill/>
        </p:spPr>
        <p:txBody>
          <a:bodyPr wrap="square" rtlCol="0">
            <a:spAutoFit/>
          </a:bodyPr>
          <a:lstStyle/>
          <a:p>
            <a:r>
              <a:rPr lang="en-US" sz="1000" dirty="0"/>
              <a:t>“</a:t>
            </a:r>
            <a:r>
              <a:rPr lang="en-US" sz="1000" i="1" dirty="0"/>
              <a:t>Naturalness was defined as conforming to the listener’s standards of rate, rhythm, intonation, and stress patterning  […] </a:t>
            </a:r>
            <a:r>
              <a:rPr lang="en-US" sz="1000" dirty="0"/>
              <a:t>” </a:t>
            </a:r>
            <a:r>
              <a:rPr lang="en-US" sz="900" dirty="0"/>
              <a:t>[e.g. </a:t>
            </a:r>
            <a:r>
              <a:rPr lang="en-US" sz="900" dirty="0" err="1"/>
              <a:t>Yorkston</a:t>
            </a:r>
            <a:r>
              <a:rPr lang="en-US" sz="900" dirty="0"/>
              <a:t> et al. 1990]</a:t>
            </a:r>
          </a:p>
        </p:txBody>
      </p:sp>
      <p:sp>
        <p:nvSpPr>
          <p:cNvPr id="10" name="Textfeld 9">
            <a:extLst>
              <a:ext uri="{FF2B5EF4-FFF2-40B4-BE49-F238E27FC236}">
                <a16:creationId xmlns:a16="http://schemas.microsoft.com/office/drawing/2014/main" id="{9552677B-1333-4535-7959-925D7CC1074B}"/>
              </a:ext>
            </a:extLst>
          </p:cNvPr>
          <p:cNvSpPr txBox="1"/>
          <p:nvPr/>
        </p:nvSpPr>
        <p:spPr>
          <a:xfrm>
            <a:off x="4541263" y="3000751"/>
            <a:ext cx="1974431" cy="553998"/>
          </a:xfrm>
          <a:prstGeom prst="rect">
            <a:avLst/>
          </a:prstGeom>
          <a:noFill/>
        </p:spPr>
        <p:txBody>
          <a:bodyPr wrap="square" rtlCol="0">
            <a:spAutoFit/>
          </a:bodyPr>
          <a:lstStyle/>
          <a:p>
            <a:pPr algn="r"/>
            <a:r>
              <a:rPr lang="en-US" sz="1000" i="1" dirty="0"/>
              <a:t>“Natural speech is the speech most closely perceived as a human voice</a:t>
            </a:r>
            <a:r>
              <a:rPr lang="en-US" sz="1000" dirty="0"/>
              <a:t>“ </a:t>
            </a:r>
            <a:r>
              <a:rPr lang="en-US" sz="900" dirty="0"/>
              <a:t>[e.g. </a:t>
            </a:r>
            <a:r>
              <a:rPr lang="en-US" sz="900" dirty="0" err="1"/>
              <a:t>Mawalim</a:t>
            </a:r>
            <a:r>
              <a:rPr lang="en-US" sz="900" dirty="0"/>
              <a:t> et al. 2022</a:t>
            </a:r>
            <a:r>
              <a:rPr lang="en-US" sz="900" dirty="0">
                <a:solidFill>
                  <a:srgbClr val="5B0503"/>
                </a:solidFill>
              </a:rPr>
              <a:t>]</a:t>
            </a:r>
          </a:p>
        </p:txBody>
      </p:sp>
      <p:sp>
        <p:nvSpPr>
          <p:cNvPr id="11" name="Textfeld 10">
            <a:extLst>
              <a:ext uri="{FF2B5EF4-FFF2-40B4-BE49-F238E27FC236}">
                <a16:creationId xmlns:a16="http://schemas.microsoft.com/office/drawing/2014/main" id="{26E25E04-CADB-97A4-395B-8DE82AEBF89D}"/>
              </a:ext>
            </a:extLst>
          </p:cNvPr>
          <p:cNvSpPr txBox="1"/>
          <p:nvPr/>
        </p:nvSpPr>
        <p:spPr>
          <a:xfrm>
            <a:off x="513543" y="3818532"/>
            <a:ext cx="5880538" cy="523220"/>
          </a:xfrm>
          <a:prstGeom prst="rect">
            <a:avLst/>
          </a:prstGeom>
          <a:noFill/>
        </p:spPr>
        <p:txBody>
          <a:bodyPr wrap="square" rtlCol="0">
            <a:spAutoFit/>
          </a:bodyPr>
          <a:lstStyle/>
          <a:p>
            <a:r>
              <a:rPr lang="en-US" sz="1400" i="1" dirty="0">
                <a:solidFill>
                  <a:srgbClr val="002F5D"/>
                </a:solidFill>
              </a:rPr>
              <a:t>"By naturalness, we understand the voice stimulus to be perceived as a </a:t>
            </a:r>
            <a:r>
              <a:rPr lang="en-US" sz="1400" b="1" i="1" dirty="0">
                <a:solidFill>
                  <a:srgbClr val="002F5D"/>
                </a:solidFill>
              </a:rPr>
              <a:t>plausible outcome of the human speech production system</a:t>
            </a:r>
            <a:r>
              <a:rPr lang="en-US" sz="1400" i="1" dirty="0">
                <a:solidFill>
                  <a:srgbClr val="002F5D"/>
                </a:solidFill>
              </a:rPr>
              <a:t>.</a:t>
            </a:r>
            <a:r>
              <a:rPr lang="en-US" sz="1400" dirty="0">
                <a:solidFill>
                  <a:srgbClr val="002F5D"/>
                </a:solidFill>
              </a:rPr>
              <a:t>“ </a:t>
            </a:r>
            <a:r>
              <a:rPr lang="en-US" sz="900" dirty="0">
                <a:solidFill>
                  <a:srgbClr val="002F5D"/>
                </a:solidFill>
              </a:rPr>
              <a:t>[Nussbaum et al. 2023]</a:t>
            </a:r>
          </a:p>
        </p:txBody>
      </p:sp>
      <p:pic>
        <p:nvPicPr>
          <p:cNvPr id="12" name="Grafik 11">
            <a:extLst>
              <a:ext uri="{FF2B5EF4-FFF2-40B4-BE49-F238E27FC236}">
                <a16:creationId xmlns:a16="http://schemas.microsoft.com/office/drawing/2014/main" id="{B94E1B7F-923F-43B0-B6BF-5C91DB4BA5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85737" y="279730"/>
            <a:ext cx="2594050" cy="2594050"/>
          </a:xfrm>
          <a:prstGeom prst="rect">
            <a:avLst/>
          </a:prstGeom>
        </p:spPr>
      </p:pic>
    </p:spTree>
    <p:extLst>
      <p:ext uri="{BB962C8B-B14F-4D97-AF65-F5344CB8AC3E}">
        <p14:creationId xmlns:p14="http://schemas.microsoft.com/office/powerpoint/2010/main" val="1267005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pic>
        <p:nvPicPr>
          <p:cNvPr id="5" name="Grafik 4">
            <a:extLst>
              <a:ext uri="{FF2B5EF4-FFF2-40B4-BE49-F238E27FC236}">
                <a16:creationId xmlns:a16="http://schemas.microsoft.com/office/drawing/2014/main" id="{05322011-3DFA-4ABB-AF65-1881298BAB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6952" y="612321"/>
            <a:ext cx="3192240" cy="3192240"/>
          </a:xfrm>
          <a:prstGeom prst="rect">
            <a:avLst/>
          </a:prstGeom>
        </p:spPr>
      </p:pic>
      <p:pic>
        <p:nvPicPr>
          <p:cNvPr id="10" name="Grafik 9">
            <a:extLst>
              <a:ext uri="{FF2B5EF4-FFF2-40B4-BE49-F238E27FC236}">
                <a16:creationId xmlns:a16="http://schemas.microsoft.com/office/drawing/2014/main" id="{C9C38362-A027-4C03-9699-6BE38A074B0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39192" y="612321"/>
            <a:ext cx="3192240" cy="3192240"/>
          </a:xfrm>
          <a:prstGeom prst="rect">
            <a:avLst/>
          </a:prstGeom>
        </p:spPr>
      </p:pic>
      <p:sp>
        <p:nvSpPr>
          <p:cNvPr id="3" name="Textfeld 2">
            <a:extLst>
              <a:ext uri="{FF2B5EF4-FFF2-40B4-BE49-F238E27FC236}">
                <a16:creationId xmlns:a16="http://schemas.microsoft.com/office/drawing/2014/main" id="{EFD81E03-1BD6-4BB6-A165-93F2A5C26F66}"/>
              </a:ext>
            </a:extLst>
          </p:cNvPr>
          <p:cNvSpPr txBox="1"/>
          <p:nvPr/>
        </p:nvSpPr>
        <p:spPr>
          <a:xfrm>
            <a:off x="146952" y="3804561"/>
            <a:ext cx="1869423" cy="369332"/>
          </a:xfrm>
          <a:prstGeom prst="rect">
            <a:avLst/>
          </a:prstGeom>
          <a:noFill/>
        </p:spPr>
        <p:txBody>
          <a:bodyPr wrap="none" rtlCol="0">
            <a:spAutoFit/>
          </a:bodyPr>
          <a:lstStyle/>
          <a:p>
            <a:r>
              <a:rPr lang="de-DE" dirty="0"/>
              <a:t>Naturalness Papers</a:t>
            </a:r>
          </a:p>
        </p:txBody>
      </p:sp>
      <p:sp>
        <p:nvSpPr>
          <p:cNvPr id="7" name="Textfeld 6">
            <a:extLst>
              <a:ext uri="{FF2B5EF4-FFF2-40B4-BE49-F238E27FC236}">
                <a16:creationId xmlns:a16="http://schemas.microsoft.com/office/drawing/2014/main" id="{C3CF7A95-96EF-40DE-A6D4-C2C231EBC196}"/>
              </a:ext>
            </a:extLst>
          </p:cNvPr>
          <p:cNvSpPr txBox="1"/>
          <p:nvPr/>
        </p:nvSpPr>
        <p:spPr>
          <a:xfrm>
            <a:off x="5604896" y="3772295"/>
            <a:ext cx="942887" cy="369332"/>
          </a:xfrm>
          <a:prstGeom prst="rect">
            <a:avLst/>
          </a:prstGeom>
          <a:noFill/>
        </p:spPr>
        <p:txBody>
          <a:bodyPr wrap="none" rtlCol="0">
            <a:spAutoFit/>
          </a:bodyPr>
          <a:lstStyle/>
          <a:p>
            <a:r>
              <a:rPr lang="de-DE" dirty="0" err="1"/>
              <a:t>ChatGPT</a:t>
            </a:r>
            <a:endParaRPr lang="de-DE" dirty="0"/>
          </a:p>
        </p:txBody>
      </p:sp>
    </p:spTree>
    <p:extLst>
      <p:ext uri="{BB962C8B-B14F-4D97-AF65-F5344CB8AC3E}">
        <p14:creationId xmlns:p14="http://schemas.microsoft.com/office/powerpoint/2010/main" val="5519820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6" y="398809"/>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Challenges with operationalization</a:t>
            </a:r>
          </a:p>
        </p:txBody>
      </p:sp>
      <p:sp>
        <p:nvSpPr>
          <p:cNvPr id="3" name="Textfeld 2">
            <a:extLst>
              <a:ext uri="{FF2B5EF4-FFF2-40B4-BE49-F238E27FC236}">
                <a16:creationId xmlns:a16="http://schemas.microsoft.com/office/drawing/2014/main" id="{FDE6DFAF-16A9-95E6-D6F1-E75AC6B992C6}"/>
              </a:ext>
            </a:extLst>
          </p:cNvPr>
          <p:cNvSpPr txBox="1"/>
          <p:nvPr/>
        </p:nvSpPr>
        <p:spPr>
          <a:xfrm>
            <a:off x="2597368" y="1333100"/>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Reliability of measurements</a:t>
            </a:r>
          </a:p>
          <a:p>
            <a:pPr algn="ctr"/>
            <a:endParaRPr lang="en-US" sz="1200" dirty="0"/>
          </a:p>
        </p:txBody>
      </p:sp>
      <p:sp>
        <p:nvSpPr>
          <p:cNvPr id="4" name="Textfeld 3">
            <a:extLst>
              <a:ext uri="{FF2B5EF4-FFF2-40B4-BE49-F238E27FC236}">
                <a16:creationId xmlns:a16="http://schemas.microsoft.com/office/drawing/2014/main" id="{617A840D-09A1-03A7-1281-65FD716CE6BB}"/>
              </a:ext>
            </a:extLst>
          </p:cNvPr>
          <p:cNvSpPr txBox="1"/>
          <p:nvPr/>
        </p:nvSpPr>
        <p:spPr>
          <a:xfrm>
            <a:off x="4507747" y="1333100"/>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The </a:t>
            </a:r>
          </a:p>
          <a:p>
            <a:pPr algn="ctr"/>
            <a:r>
              <a:rPr lang="en-US" sz="1200" dirty="0"/>
              <a:t>appropriate scale</a:t>
            </a:r>
          </a:p>
          <a:p>
            <a:pPr algn="ctr"/>
            <a:endParaRPr lang="en-US" sz="1200" dirty="0"/>
          </a:p>
        </p:txBody>
      </p:sp>
      <p:sp>
        <p:nvSpPr>
          <p:cNvPr id="5" name="Textfeld 4">
            <a:extLst>
              <a:ext uri="{FF2B5EF4-FFF2-40B4-BE49-F238E27FC236}">
                <a16:creationId xmlns:a16="http://schemas.microsoft.com/office/drawing/2014/main" id="{5C2D32DE-6091-372B-E1EA-7E123291D977}"/>
              </a:ext>
            </a:extLst>
          </p:cNvPr>
          <p:cNvSpPr txBox="1"/>
          <p:nvPr/>
        </p:nvSpPr>
        <p:spPr>
          <a:xfrm>
            <a:off x="686991" y="1327656"/>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How naturalness is explained to the listener (what they should attend to)</a:t>
            </a:r>
          </a:p>
        </p:txBody>
      </p:sp>
      <p:sp>
        <p:nvSpPr>
          <p:cNvPr id="7" name="Textfeld 6">
            <a:extLst>
              <a:ext uri="{FF2B5EF4-FFF2-40B4-BE49-F238E27FC236}">
                <a16:creationId xmlns:a16="http://schemas.microsoft.com/office/drawing/2014/main" id="{2A55AE3B-3FF6-73EA-0FD2-5B41A6A79BD7}"/>
              </a:ext>
            </a:extLst>
          </p:cNvPr>
          <p:cNvSpPr txBox="1"/>
          <p:nvPr/>
        </p:nvSpPr>
        <p:spPr>
          <a:xfrm>
            <a:off x="686990" y="2458984"/>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The precise properties of the voice material</a:t>
            </a:r>
          </a:p>
          <a:p>
            <a:pPr algn="ctr"/>
            <a:endParaRPr lang="en-US" sz="1200" dirty="0"/>
          </a:p>
        </p:txBody>
      </p:sp>
      <p:sp>
        <p:nvSpPr>
          <p:cNvPr id="10" name="Textfeld 9">
            <a:extLst>
              <a:ext uri="{FF2B5EF4-FFF2-40B4-BE49-F238E27FC236}">
                <a16:creationId xmlns:a16="http://schemas.microsoft.com/office/drawing/2014/main" id="{8445D927-9A1D-5C05-D5EC-B517A48D6A12}"/>
              </a:ext>
            </a:extLst>
          </p:cNvPr>
          <p:cNvSpPr txBox="1"/>
          <p:nvPr/>
        </p:nvSpPr>
        <p:spPr>
          <a:xfrm>
            <a:off x="2597368" y="2457114"/>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Potential </a:t>
            </a:r>
          </a:p>
          <a:p>
            <a:pPr algn="ctr"/>
            <a:r>
              <a:rPr lang="en-US" sz="1200" dirty="0"/>
              <a:t>confounds</a:t>
            </a:r>
          </a:p>
          <a:p>
            <a:pPr algn="ctr"/>
            <a:endParaRPr lang="en-US" sz="1200" dirty="0"/>
          </a:p>
        </p:txBody>
      </p:sp>
      <p:sp>
        <p:nvSpPr>
          <p:cNvPr id="11" name="Textfeld 10">
            <a:extLst>
              <a:ext uri="{FF2B5EF4-FFF2-40B4-BE49-F238E27FC236}">
                <a16:creationId xmlns:a16="http://schemas.microsoft.com/office/drawing/2014/main" id="{22B1AAED-9997-6E69-B0CB-076ABFDCCCAF}"/>
              </a:ext>
            </a:extLst>
          </p:cNvPr>
          <p:cNvSpPr txBox="1"/>
          <p:nvPr/>
        </p:nvSpPr>
        <p:spPr>
          <a:xfrm>
            <a:off x="4507747" y="2455244"/>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Insufficient report of empirical details</a:t>
            </a:r>
          </a:p>
          <a:p>
            <a:pPr algn="ctr"/>
            <a:endParaRPr lang="en-US" sz="1200" dirty="0"/>
          </a:p>
        </p:txBody>
      </p:sp>
    </p:spTree>
    <p:extLst>
      <p:ext uri="{BB962C8B-B14F-4D97-AF65-F5344CB8AC3E}">
        <p14:creationId xmlns:p14="http://schemas.microsoft.com/office/powerpoint/2010/main" val="1717347549"/>
      </p:ext>
    </p:extLst>
  </p:cSld>
  <p:clrMapOvr>
    <a:masterClrMapping/>
  </p:clrMapOvr>
</p:sld>
</file>

<file path=ppt/theme/theme1.xml><?xml version="1.0" encoding="utf-8"?>
<a:theme xmlns:a="http://schemas.openxmlformats.org/drawingml/2006/main" name="Universität Jena Blau">
  <a:themeElements>
    <a:clrScheme name="Universität">
      <a:dk1>
        <a:srgbClr val="002F5D"/>
      </a:dk1>
      <a:lt1>
        <a:srgbClr val="FFFFFF"/>
      </a:lt1>
      <a:dk2>
        <a:srgbClr val="002F5D"/>
      </a:dk2>
      <a:lt2>
        <a:srgbClr val="FFFFFF"/>
      </a:lt2>
      <a:accent1>
        <a:srgbClr val="AE9A63"/>
      </a:accent1>
      <a:accent2>
        <a:srgbClr val="7682A5"/>
      </a:accent2>
      <a:accent3>
        <a:srgbClr val="8E98B7"/>
      </a:accent3>
      <a:accent4>
        <a:srgbClr val="FFFFFF"/>
      </a:accent4>
      <a:accent5>
        <a:srgbClr val="FFFFFF"/>
      </a:accent5>
      <a:accent6>
        <a:srgbClr val="FFFFFF"/>
      </a:accent6>
      <a:hlink>
        <a:srgbClr val="7682A5"/>
      </a:hlink>
      <a:folHlink>
        <a:srgbClr val="A8AFC8"/>
      </a:folHlink>
    </a:clrScheme>
    <a:fontScheme name="Universität">
      <a:majorFont>
        <a:latin typeface="Palatino nova Medium"/>
        <a:ea typeface=""/>
        <a:cs typeface=""/>
      </a:majorFont>
      <a:minorFont>
        <a:latin typeface="Roboto Condensed"/>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alpha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2196</Words>
  <Application>Microsoft Office PowerPoint</Application>
  <PresentationFormat>Benutzerdefiniert</PresentationFormat>
  <Paragraphs>273</Paragraphs>
  <Slides>32</Slides>
  <Notes>31</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32</vt:i4>
      </vt:variant>
    </vt:vector>
  </HeadingPairs>
  <TitlesOfParts>
    <vt:vector size="39" baseType="lpstr">
      <vt:lpstr>Arial</vt:lpstr>
      <vt:lpstr>Calibri</vt:lpstr>
      <vt:lpstr>Palatino Linotype</vt:lpstr>
      <vt:lpstr>CharterBT-Roman</vt:lpstr>
      <vt:lpstr>Roboto Condensed</vt:lpstr>
      <vt:lpstr>Wingdings</vt:lpstr>
      <vt:lpstr>Universität Jena Blau</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FSU Jena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Liana Franke</dc:creator>
  <cp:lastModifiedBy>Christine Nussbaum</cp:lastModifiedBy>
  <cp:revision>833</cp:revision>
  <cp:lastPrinted>2017-04-12T09:06:57Z</cp:lastPrinted>
  <dcterms:created xsi:type="dcterms:W3CDTF">2017-03-23T10:34:48Z</dcterms:created>
  <dcterms:modified xsi:type="dcterms:W3CDTF">2024-05-02T13:49:50Z</dcterms:modified>
</cp:coreProperties>
</file>

<file path=docProps/thumbnail.jpeg>
</file>